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2" r:id="rId3"/>
    <p:sldId id="468" r:id="rId4"/>
    <p:sldId id="446" r:id="rId6"/>
    <p:sldId id="469" r:id="rId7"/>
    <p:sldId id="439" r:id="rId8"/>
    <p:sldId id="457" r:id="rId9"/>
    <p:sldId id="458" r:id="rId10"/>
    <p:sldId id="459" r:id="rId11"/>
    <p:sldId id="456" r:id="rId12"/>
    <p:sldId id="460" r:id="rId13"/>
    <p:sldId id="461" r:id="rId14"/>
    <p:sldId id="462" r:id="rId15"/>
    <p:sldId id="407" r:id="rId16"/>
    <p:sldId id="408" r:id="rId17"/>
    <p:sldId id="467" r:id="rId18"/>
    <p:sldId id="421" r:id="rId19"/>
    <p:sldId id="455" r:id="rId20"/>
    <p:sldId id="442" r:id="rId21"/>
    <p:sldId id="412" r:id="rId22"/>
    <p:sldId id="440" r:id="rId23"/>
    <p:sldId id="411" r:id="rId24"/>
    <p:sldId id="413" r:id="rId25"/>
    <p:sldId id="414" r:id="rId26"/>
    <p:sldId id="441" r:id="rId27"/>
    <p:sldId id="416" r:id="rId28"/>
    <p:sldId id="415" r:id="rId29"/>
    <p:sldId id="443" r:id="rId30"/>
    <p:sldId id="417" r:id="rId31"/>
    <p:sldId id="418" r:id="rId32"/>
    <p:sldId id="419" r:id="rId33"/>
    <p:sldId id="422" r:id="rId34"/>
    <p:sldId id="423" r:id="rId35"/>
    <p:sldId id="425" r:id="rId36"/>
    <p:sldId id="426" r:id="rId37"/>
    <p:sldId id="420" r:id="rId38"/>
    <p:sldId id="430" r:id="rId39"/>
    <p:sldId id="431" r:id="rId40"/>
    <p:sldId id="432" r:id="rId41"/>
    <p:sldId id="433" r:id="rId42"/>
    <p:sldId id="434" r:id="rId43"/>
    <p:sldId id="466" r:id="rId44"/>
    <p:sldId id="447" r:id="rId45"/>
    <p:sldId id="448" r:id="rId46"/>
    <p:sldId id="449" r:id="rId47"/>
    <p:sldId id="450" r:id="rId48"/>
    <p:sldId id="453" r:id="rId49"/>
    <p:sldId id="463" r:id="rId50"/>
    <p:sldId id="451" r:id="rId51"/>
    <p:sldId id="452" r:id="rId52"/>
    <p:sldId id="261" r:id="rId5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na Wu" initials="LW"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BD9"/>
    <a:srgbClr val="141C27"/>
    <a:srgbClr val="A9D9FF"/>
    <a:srgbClr val="6B8AA2"/>
    <a:srgbClr val="A8D9FF"/>
    <a:srgbClr val="9FAFFF"/>
    <a:srgbClr val="8599FF"/>
    <a:srgbClr val="324662"/>
    <a:srgbClr val="F0F0F2"/>
    <a:srgbClr val="759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89414" autoAdjust="0"/>
  </p:normalViewPr>
  <p:slideViewPr>
    <p:cSldViewPr snapToGrid="0">
      <p:cViewPr varScale="1">
        <p:scale>
          <a:sx n="68" d="100"/>
          <a:sy n="68" d="100"/>
        </p:scale>
        <p:origin x="113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commentAuthors" Target="commentAuthors.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F468A-6ACE-416A-BD20-FA2A66031A4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6AFE3-7EB5-4D71-AF2A-845FED7E3BB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EB6AFE3-7EB5-4D71-AF2A-845FED7E3BB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EB6AFE3-7EB5-4D71-AF2A-845FED7E3BB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EB6AFE3-7EB5-4D71-AF2A-845FED7E3BB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EB6AFE3-7EB5-4D71-AF2A-845FED7E3BBB}"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01067D-7520-454E-A8AF-3D3D46B8B97A}"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01067D-7520-454E-A8AF-3D3D46B8B97A}"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0" tIns="0" rIns="0" bIns="47625"/>
          <a:lstStyle/>
          <a:p>
            <a:pPr>
              <a:buNone/>
            </a:pPr>
            <a:br/>
            <a:endParaRPr>
              <a:solidFill>
                <a:srgbClr val="000000"/>
              </a:solidFill>
              <a:latin typeface="Arial" panose="020B0604020202020204"/>
            </a:endParaRPr>
          </a:p>
        </p:txBody>
      </p:sp>
      <p:sp>
        <p:nvSpPr>
          <p:cNvPr id="4" name="Slide Number Placeholder 3"/>
          <p:cNvSpPr>
            <a:spLocks noGrp="1"/>
          </p:cNvSpPr>
          <p:nvPr>
            <p:ph type="sldNum" sz="quarter" idx="10"/>
          </p:nvPr>
        </p:nvSpPr>
        <p:spPr/>
        <p:txBody>
          <a:bodyPr/>
          <a:lstStyle/>
          <a:p>
            <a:fld id="{FFB4A3E8-A52C-41F9-804B-B81D8FCD00B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641599"/>
            <a:ext cx="9144000" cy="868363"/>
          </a:xfrm>
        </p:spPr>
        <p:txBody>
          <a:bodyPr anchor="b">
            <a:normAutofit/>
          </a:bodyPr>
          <a:lstStyle>
            <a:lvl1pPr algn="ctr">
              <a:defRPr sz="48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524000" y="3867150"/>
            <a:ext cx="9144000" cy="1390650"/>
          </a:xfrm>
        </p:spPr>
        <p:txBody>
          <a:bodyPr/>
          <a:lstStyle>
            <a:lvl1pPr marL="0" indent="0" algn="ctr">
              <a:buNone/>
              <a:defRPr sz="2400" b="1">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91C8D4A7-3580-476B-B82B-EF6D5B84A053}"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pic>
        <p:nvPicPr>
          <p:cNvPr id="8" name="图片 7" descr="徽标, 公司名称&#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75696" y="1690157"/>
            <a:ext cx="1840608" cy="59425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12192000" cy="6858000"/>
          </a:xfrm>
          <a:prstGeom prst="rect">
            <a:avLst/>
          </a:prstGeom>
          <a:noFill/>
          <a:ln>
            <a:noFill/>
          </a:ln>
        </p:spPr>
      </p:pic>
      <p:sp>
        <p:nvSpPr>
          <p:cNvPr id="3" name="Rectangle 2"/>
          <p:cNvSpPr>
            <a:spLocks noChangeArrowheads="1"/>
          </p:cNvSpPr>
          <p:nvPr userDrawn="1"/>
        </p:nvSpPr>
        <p:spPr bwMode="auto">
          <a:xfrm>
            <a:off x="-432725" y="1124744"/>
            <a:ext cx="658284" cy="2880320"/>
          </a:xfrm>
          <a:prstGeom prst="rect">
            <a:avLst/>
          </a:prstGeom>
          <a:solidFill>
            <a:srgbClr val="FF3802"/>
          </a:solidFill>
          <a:ln>
            <a:noFill/>
          </a:ln>
        </p:spPr>
        <p:txBody>
          <a:bodyPr wrap="none" anchor="ctr"/>
          <a:lstStyle/>
          <a:p>
            <a:pPr algn="ctr"/>
            <a:endParaRPr lang="zh-CN" altLang="en-US" sz="3200" b="1">
              <a:solidFill>
                <a:schemeClr val="bg1"/>
              </a:solidFill>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12192000" cy="6858000"/>
          </a:xfrm>
          <a:prstGeom prst="rect">
            <a:avLst/>
          </a:prstGeom>
          <a:noFill/>
          <a:ln>
            <a:noFill/>
          </a:ln>
        </p:spPr>
      </p:pic>
      <p:sp>
        <p:nvSpPr>
          <p:cNvPr id="3" name="Rectangle 2"/>
          <p:cNvSpPr>
            <a:spLocks noChangeArrowheads="1"/>
          </p:cNvSpPr>
          <p:nvPr userDrawn="1"/>
        </p:nvSpPr>
        <p:spPr bwMode="auto">
          <a:xfrm>
            <a:off x="-432725" y="1124744"/>
            <a:ext cx="658284" cy="2880320"/>
          </a:xfrm>
          <a:prstGeom prst="rect">
            <a:avLst/>
          </a:prstGeom>
          <a:solidFill>
            <a:srgbClr val="FF3802"/>
          </a:solidFill>
          <a:ln>
            <a:noFill/>
          </a:ln>
        </p:spPr>
        <p:txBody>
          <a:bodyPr wrap="none" anchor="ctr"/>
          <a:lstStyle/>
          <a:p>
            <a:pPr algn="ctr"/>
            <a:endParaRPr lang="zh-CN" altLang="en-US" sz="3200" b="1">
              <a:solidFill>
                <a:schemeClr val="bg1"/>
              </a:solidFill>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With Background">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rot="-5400000">
            <a:off x="-917273" y="805079"/>
            <a:ext cx="2038349" cy="334433"/>
          </a:xfrm>
          <a:prstGeom prst="rect">
            <a:avLst/>
          </a:prstGeom>
          <a:solidFill>
            <a:srgbClr val="FF3802"/>
          </a:solidFill>
          <a:ln>
            <a:noFill/>
          </a:ln>
        </p:spPr>
        <p:txBody>
          <a:bodyPr wrap="none" anchor="ctr"/>
          <a:lstStyle/>
          <a:p>
            <a:pPr algn="ctr"/>
            <a:endParaRPr lang="zh-CN" altLang="en-US" sz="3200" b="1">
              <a:solidFill>
                <a:srgbClr val="606060"/>
              </a:solidFill>
              <a:ea typeface="微软雅黑" panose="020B0503020204020204" pitchFamily="34" charset="-122"/>
              <a:cs typeface="微软雅黑" panose="020B0503020204020204" pitchFamily="34" charset="-122"/>
            </a:endParaRPr>
          </a:p>
        </p:txBody>
      </p:sp>
      <p:sp>
        <p:nvSpPr>
          <p:cNvPr id="5" name="Footer Placeholder 5"/>
          <p:cNvSpPr>
            <a:spLocks noGrp="1"/>
          </p:cNvSpPr>
          <p:nvPr>
            <p:ph type="ftr" sz="quarter" idx="10"/>
          </p:nvPr>
        </p:nvSpPr>
        <p:spPr>
          <a:xfrm>
            <a:off x="548783" y="6473952"/>
            <a:ext cx="2413972" cy="153888"/>
          </a:xfrm>
          <a:prstGeom prst="rect">
            <a:avLst/>
          </a:prstGeom>
        </p:spPr>
        <p:txBody>
          <a:bodyPr lIns="68589" tIns="34295" rIns="68589" bIns="34295"/>
          <a:lstStyle/>
          <a:p>
            <a:endParaRPr lang="en-US" sz="1065" dirty="0">
              <a:solidFill>
                <a:srgbClr val="939598"/>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Footer Placeholder 5"/>
          <p:cNvSpPr>
            <a:spLocks noGrp="1"/>
          </p:cNvSpPr>
          <p:nvPr>
            <p:ph type="ftr" sz="quarter" idx="10"/>
          </p:nvPr>
        </p:nvSpPr>
        <p:spPr>
          <a:xfrm>
            <a:off x="548783" y="6473952"/>
            <a:ext cx="2413972" cy="153888"/>
          </a:xfrm>
          <a:prstGeom prst="rect">
            <a:avLst/>
          </a:prstGeom>
        </p:spPr>
        <p:txBody>
          <a:bodyPr lIns="68589" tIns="34295" rIns="68589" bIns="34295"/>
          <a:lstStyle/>
          <a:p>
            <a:endParaRPr lang="en-US" sz="1065" dirty="0">
              <a:solidFill>
                <a:srgbClr val="939598"/>
              </a:solidFill>
              <a:cs typeface="Arial" panose="020B0604020202020204" pitchFamily="34" charset="0"/>
            </a:endParaRPr>
          </a:p>
        </p:txBody>
      </p:sp>
      <p:sp>
        <p:nvSpPr>
          <p:cNvPr id="6" name="Rectangle 2"/>
          <p:cNvSpPr>
            <a:spLocks noChangeArrowheads="1"/>
          </p:cNvSpPr>
          <p:nvPr userDrawn="1"/>
        </p:nvSpPr>
        <p:spPr bwMode="auto">
          <a:xfrm rot="-5400000">
            <a:off x="-851957" y="1196976"/>
            <a:ext cx="2038349" cy="334433"/>
          </a:xfrm>
          <a:prstGeom prst="rect">
            <a:avLst/>
          </a:prstGeom>
          <a:solidFill>
            <a:srgbClr val="FF3802"/>
          </a:solidFill>
          <a:ln>
            <a:noFill/>
          </a:ln>
        </p:spPr>
        <p:txBody>
          <a:bodyPr wrap="none" anchor="ctr"/>
          <a:lstStyle/>
          <a:p>
            <a:pPr algn="ctr"/>
            <a:endParaRPr lang="zh-CN" altLang="en-US" sz="3200" b="1">
              <a:solidFill>
                <a:srgbClr val="606060"/>
              </a:solidFill>
              <a:ea typeface="微软雅黑" panose="020B0503020204020204" pitchFamily="34" charset="-122"/>
              <a:cs typeface="微软雅黑" panose="020B0503020204020204" pitchFamily="34" charset="-122"/>
            </a:endParaRPr>
          </a:p>
        </p:txBody>
      </p:sp>
      <p:sp>
        <p:nvSpPr>
          <p:cNvPr id="8" name="Rectangle 2"/>
          <p:cNvSpPr>
            <a:spLocks noChangeArrowheads="1"/>
          </p:cNvSpPr>
          <p:nvPr userDrawn="1"/>
        </p:nvSpPr>
        <p:spPr bwMode="auto">
          <a:xfrm>
            <a:off x="-261257" y="0"/>
            <a:ext cx="11032975" cy="347133"/>
          </a:xfrm>
          <a:prstGeom prst="rect">
            <a:avLst/>
          </a:prstGeom>
          <a:solidFill>
            <a:schemeClr val="tx1">
              <a:lumMod val="75000"/>
              <a:lumOff val="25000"/>
            </a:schemeClr>
          </a:solidFill>
          <a:ln>
            <a:noFill/>
          </a:ln>
        </p:spPr>
        <p:txBody>
          <a:bodyPr wrap="none" anchor="ctr"/>
          <a:lstStyle/>
          <a:p>
            <a:pPr algn="ctr">
              <a:defRPr/>
            </a:pPr>
            <a:endParaRPr lang="zh-CN" altLang="en-US" sz="3200" b="1">
              <a:solidFill>
                <a:schemeClr val="bg1"/>
              </a:solidFill>
              <a:ea typeface="微软雅黑" panose="020B0503020204020204" pitchFamily="34" charset="-122"/>
              <a:cs typeface="微软雅黑" panose="020B0503020204020204" pitchFamily="34" charset="-122"/>
            </a:endParaRPr>
          </a:p>
        </p:txBody>
      </p:sp>
      <p:sp>
        <p:nvSpPr>
          <p:cNvPr id="7" name="Rectangle 2"/>
          <p:cNvSpPr>
            <a:spLocks noChangeArrowheads="1"/>
          </p:cNvSpPr>
          <p:nvPr userDrawn="1"/>
        </p:nvSpPr>
        <p:spPr bwMode="auto">
          <a:xfrm>
            <a:off x="10771718" y="-21167"/>
            <a:ext cx="1435100" cy="366184"/>
          </a:xfrm>
          <a:prstGeom prst="rect">
            <a:avLst/>
          </a:prstGeom>
          <a:solidFill>
            <a:srgbClr val="FF3802"/>
          </a:solidFill>
          <a:ln>
            <a:noFill/>
          </a:ln>
        </p:spPr>
        <p:txBody>
          <a:bodyPr wrap="none" anchor="ctr"/>
          <a:lstStyle/>
          <a:p>
            <a:pPr algn="ctr"/>
            <a:r>
              <a:rPr lang="en-US" altLang="zh-CN" sz="1600" b="1" dirty="0">
                <a:solidFill>
                  <a:schemeClr val="bg1"/>
                </a:solidFill>
                <a:ea typeface="微软雅黑" panose="020B0503020204020204" pitchFamily="34" charset="-122"/>
                <a:cs typeface="微软雅黑" panose="020B0503020204020204" pitchFamily="34" charset="-122"/>
              </a:rPr>
              <a:t> Lenovo</a:t>
            </a:r>
            <a:endParaRPr lang="zh-CN" altLang="en-US" sz="1600" b="1" dirty="0">
              <a:solidFill>
                <a:schemeClr val="bg1"/>
              </a:solidFill>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12192000" cy="6858000"/>
          </a:xfrm>
          <a:prstGeom prst="rect">
            <a:avLst/>
          </a:prstGeom>
          <a:noFill/>
          <a:ln>
            <a:noFill/>
          </a:ln>
        </p:spPr>
      </p:pic>
      <p:sp>
        <p:nvSpPr>
          <p:cNvPr id="3" name="Rectangle 2"/>
          <p:cNvSpPr>
            <a:spLocks noChangeArrowheads="1"/>
          </p:cNvSpPr>
          <p:nvPr userDrawn="1"/>
        </p:nvSpPr>
        <p:spPr bwMode="auto">
          <a:xfrm>
            <a:off x="-432725" y="1124744"/>
            <a:ext cx="658284" cy="2880320"/>
          </a:xfrm>
          <a:prstGeom prst="rect">
            <a:avLst/>
          </a:prstGeom>
          <a:solidFill>
            <a:srgbClr val="FF3802"/>
          </a:solidFill>
          <a:ln>
            <a:noFill/>
          </a:ln>
        </p:spPr>
        <p:txBody>
          <a:bodyPr wrap="none" anchor="ctr"/>
          <a:lstStyle/>
          <a:p>
            <a:pPr algn="ctr"/>
            <a:endParaRPr lang="zh-CN" altLang="en-US" sz="3200" b="1">
              <a:solidFill>
                <a:schemeClr val="bg1"/>
              </a:solidFill>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12192000" cy="6858000"/>
          </a:xfrm>
          <a:prstGeom prst="rect">
            <a:avLst/>
          </a:prstGeom>
          <a:noFill/>
          <a:ln>
            <a:noFill/>
          </a:ln>
        </p:spPr>
      </p:pic>
      <p:sp>
        <p:nvSpPr>
          <p:cNvPr id="3" name="Rectangle 2"/>
          <p:cNvSpPr>
            <a:spLocks noChangeArrowheads="1"/>
          </p:cNvSpPr>
          <p:nvPr userDrawn="1"/>
        </p:nvSpPr>
        <p:spPr bwMode="auto">
          <a:xfrm>
            <a:off x="-432725" y="1124744"/>
            <a:ext cx="658284" cy="2880320"/>
          </a:xfrm>
          <a:prstGeom prst="rect">
            <a:avLst/>
          </a:prstGeom>
          <a:solidFill>
            <a:srgbClr val="FF3802"/>
          </a:solidFill>
          <a:ln>
            <a:noFill/>
          </a:ln>
        </p:spPr>
        <p:txBody>
          <a:bodyPr wrap="none" anchor="ctr"/>
          <a:lstStyle/>
          <a:p>
            <a:pPr algn="ctr"/>
            <a:endParaRPr lang="zh-CN" altLang="en-US" sz="3200" b="1">
              <a:solidFill>
                <a:schemeClr val="bg1"/>
              </a:solidFill>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12192000" cy="6858000"/>
          </a:xfrm>
          <a:prstGeom prst="rect">
            <a:avLst/>
          </a:prstGeom>
          <a:noFill/>
          <a:ln>
            <a:noFill/>
          </a:ln>
        </p:spPr>
      </p:pic>
      <p:sp>
        <p:nvSpPr>
          <p:cNvPr id="3" name="Rectangle 2"/>
          <p:cNvSpPr>
            <a:spLocks noChangeArrowheads="1"/>
          </p:cNvSpPr>
          <p:nvPr userDrawn="1"/>
        </p:nvSpPr>
        <p:spPr bwMode="auto">
          <a:xfrm>
            <a:off x="-432725" y="1124744"/>
            <a:ext cx="658284" cy="2880320"/>
          </a:xfrm>
          <a:prstGeom prst="rect">
            <a:avLst/>
          </a:prstGeom>
          <a:solidFill>
            <a:srgbClr val="FF3802"/>
          </a:solidFill>
          <a:ln>
            <a:noFill/>
          </a:ln>
        </p:spPr>
        <p:txBody>
          <a:bodyPr wrap="none" anchor="ctr"/>
          <a:lstStyle/>
          <a:p>
            <a:pPr algn="ctr"/>
            <a:endParaRPr lang="zh-CN" altLang="en-US" sz="3200" b="1">
              <a:solidFill>
                <a:schemeClr val="bg1"/>
              </a:solidFill>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12192000" cy="6858000"/>
          </a:xfrm>
          <a:prstGeom prst="rect">
            <a:avLst/>
          </a:prstGeom>
          <a:noFill/>
          <a:ln>
            <a:noFill/>
          </a:ln>
        </p:spPr>
      </p:pic>
      <p:sp>
        <p:nvSpPr>
          <p:cNvPr id="3" name="Rectangle 2"/>
          <p:cNvSpPr>
            <a:spLocks noChangeArrowheads="1"/>
          </p:cNvSpPr>
          <p:nvPr userDrawn="1"/>
        </p:nvSpPr>
        <p:spPr bwMode="auto">
          <a:xfrm>
            <a:off x="-432725" y="1124744"/>
            <a:ext cx="658284" cy="2880320"/>
          </a:xfrm>
          <a:prstGeom prst="rect">
            <a:avLst/>
          </a:prstGeom>
          <a:solidFill>
            <a:srgbClr val="FF3802"/>
          </a:solidFill>
          <a:ln>
            <a:noFill/>
          </a:ln>
        </p:spPr>
        <p:txBody>
          <a:bodyPr wrap="none" anchor="ctr"/>
          <a:lstStyle/>
          <a:p>
            <a:pPr algn="ctr"/>
            <a:endParaRPr lang="zh-CN" altLang="en-US" sz="3200" b="1">
              <a:solidFill>
                <a:schemeClr val="bg1"/>
              </a:solidFill>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and Content - No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1"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2" name="Rectangle 11"/>
          <p:cNvSpPr/>
          <p:nvPr userDrawn="1"/>
        </p:nvSpPr>
        <p:spPr bwMode="gray">
          <a:xfrm>
            <a:off x="11751760" y="6395716"/>
            <a:ext cx="443416" cy="322249"/>
          </a:xfrm>
          <a:prstGeom prst="rect">
            <a:avLst/>
          </a:prstGeom>
          <a:solidFill>
            <a:schemeClr val="tx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slide number"/>
          <p:cNvSpPr txBox="1"/>
          <p:nvPr userDrawn="1"/>
        </p:nvSpPr>
        <p:spPr bwMode="white">
          <a:xfrm>
            <a:off x="11751761" y="6389259"/>
            <a:ext cx="450463"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z="1000" smtClean="0"/>
            </a:fld>
            <a:endParaRPr lang="en-US" sz="1000" dirty="0"/>
          </a:p>
        </p:txBody>
      </p:sp>
      <p:sp>
        <p:nvSpPr>
          <p:cNvPr id="22"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尾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1546" y="1833886"/>
            <a:ext cx="7888908" cy="1932599"/>
          </a:xfrm>
          <a:prstGeom prst="rect">
            <a:avLst/>
          </a:prstGeom>
        </p:spPr>
      </p:pic>
      <p:sp>
        <p:nvSpPr>
          <p:cNvPr id="3" name="圆角矩形 2"/>
          <p:cNvSpPr/>
          <p:nvPr userDrawn="1"/>
        </p:nvSpPr>
        <p:spPr>
          <a:xfrm>
            <a:off x="4400550" y="3231356"/>
            <a:ext cx="3395663"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徽标, 公司名称&#10;&#10;描述已自动生成"/>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08900" y="3766485"/>
            <a:ext cx="3387313" cy="109361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9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0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6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7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9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0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1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bg>
      <p:bgPr>
        <a:blipFill>
          <a:blip r:embed="rId2"/>
          <a:stretch>
            <a:fillRect/>
          </a:stretch>
        </a:blipFill>
        <a:effectLst/>
      </p:bgPr>
    </p:bg>
    <p:spTree>
      <p:nvGrpSpPr>
        <p:cNvPr id="1" name=""/>
        <p:cNvGrpSpPr/>
        <p:nvPr/>
      </p:nvGrpSpPr>
      <p:grpSpPr>
        <a:xfrm>
          <a:off x="0" y="0"/>
          <a:ext cx="0" cy="0"/>
          <a:chOff x="0" y="0"/>
          <a:chExt cx="0" cy="0"/>
        </a:xfrm>
      </p:grpSpPr>
      <p:pic>
        <p:nvPicPr>
          <p:cNvPr id="5" name="图片 4" descr="徽标, 公司名称&#10;&#10;描述已自动生成"/>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84911" y="2966066"/>
            <a:ext cx="2867731" cy="925868"/>
          </a:xfrm>
          <a:prstGeom prst="rect">
            <a:avLst/>
          </a:prstGeom>
        </p:spPr>
      </p:pic>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3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5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6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7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8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9_Title and Content - With Background">
    <p:spTree>
      <p:nvGrpSpPr>
        <p:cNvPr id="1" name=""/>
        <p:cNvGrpSpPr/>
        <p:nvPr/>
      </p:nvGrpSpPr>
      <p:grpSpPr>
        <a:xfrm>
          <a:off x="0" y="0"/>
          <a:ext cx="0" cy="0"/>
          <a:chOff x="0" y="0"/>
          <a:chExt cx="0" cy="0"/>
        </a:xfrm>
      </p:grpSpPr>
      <p:sp>
        <p:nvSpPr>
          <p:cNvPr id="15" name="Footer Placeholder 14"/>
          <p:cNvSpPr>
            <a:spLocks noGrp="1"/>
          </p:cNvSpPr>
          <p:nvPr>
            <p:ph type="ftr" sz="quarter" idx="10"/>
          </p:nvPr>
        </p:nvSpPr>
        <p:spPr>
          <a:xfrm>
            <a:off x="548783" y="6473952"/>
            <a:ext cx="2413972" cy="153888"/>
          </a:xfrm>
          <a:prstGeom prst="rect">
            <a:avLst/>
          </a:prstGeom>
        </p:spPr>
        <p:txBody>
          <a:bodyPr/>
          <a:lstStyle/>
          <a:p>
            <a:endParaRPr lang="en-US" sz="1000" dirty="0">
              <a:solidFill>
                <a:srgbClr val="939598"/>
              </a:solidFill>
              <a:cs typeface="Arial" panose="020B0604020202020204" pitchFamily="34" charset="0"/>
            </a:endParaRPr>
          </a:p>
        </p:txBody>
      </p:sp>
      <p:sp>
        <p:nvSpPr>
          <p:cNvPr id="10"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8565" rtl="0" eaLnBrk="1" latinLnBrk="0" hangingPunct="1">
              <a:lnSpc>
                <a:spcPct val="100000"/>
              </a:lnSpc>
              <a:spcBef>
                <a:spcPct val="0"/>
              </a:spcBef>
              <a:buNone/>
              <a:tabLst>
                <a:tab pos="1217930"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12" name="Freeform 5"/>
          <p:cNvSpPr>
            <a:spLocks noChangeAspect="1" noEditPoints="1"/>
          </p:cNvSpPr>
          <p:nvPr userDrawn="1"/>
        </p:nvSpPr>
        <p:spPr bwMode="black">
          <a:xfrm>
            <a:off x="205409"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6" name="Content Placeholder 2"/>
          <p:cNvSpPr>
            <a:spLocks noGrp="1"/>
          </p:cNvSpPr>
          <p:nvPr>
            <p:ph sz="half" idx="1"/>
          </p:nvPr>
        </p:nvSpPr>
        <p:spPr bwMode="gray">
          <a:xfrm>
            <a:off x="548783" y="1179576"/>
            <a:ext cx="11076268" cy="5211699"/>
          </a:xfrm>
          <a:prstGeom prst="rect">
            <a:avLst/>
          </a:prstGeom>
        </p:spPr>
        <p:txBody>
          <a:bodyPr lIns="0" tIns="0" rIns="0" bIns="0"/>
          <a:lstStyle>
            <a:lvl1pPr marL="171450" indent="-171450">
              <a:lnSpc>
                <a:spcPct val="90000"/>
              </a:lnSpc>
              <a:spcBef>
                <a:spcPts val="500"/>
              </a:spcBef>
              <a:buClrTx/>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1pPr>
            <a:lvl2pPr marL="609600" indent="-228600">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8356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146810" indent="-15684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1445260" indent="-150495">
              <a:lnSpc>
                <a:spcPct val="90000"/>
              </a:lnSpc>
              <a:spcBef>
                <a:spcPts val="500"/>
              </a:spcBef>
              <a:buClrTx/>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Closing Slide">
    <p:spTree>
      <p:nvGrpSpPr>
        <p:cNvPr id="1" name=""/>
        <p:cNvGrpSpPr/>
        <p:nvPr/>
      </p:nvGrpSpPr>
      <p:grpSpPr>
        <a:xfrm>
          <a:off x="0" y="0"/>
          <a:ext cx="0" cy="0"/>
          <a:chOff x="0" y="0"/>
          <a:chExt cx="0" cy="0"/>
        </a:xfrm>
      </p:grpSpPr>
      <p:pic>
        <p:nvPicPr>
          <p:cNvPr id="49" name="Pictur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93"/>
            <a:ext cx="12193587" cy="6857107"/>
          </a:xfrm>
          <a:prstGeom prst="rect">
            <a:avLst/>
          </a:prstGeom>
        </p:spPr>
      </p:pic>
      <p:sp>
        <p:nvSpPr>
          <p:cNvPr id="2" name="Rectangle 1"/>
          <p:cNvSpPr/>
          <p:nvPr/>
        </p:nvSpPr>
        <p:spPr>
          <a:xfrm>
            <a:off x="1" y="893"/>
            <a:ext cx="12192000" cy="6857107"/>
          </a:xfrm>
          <a:prstGeom prst="rect">
            <a:avLst/>
          </a:prstGeom>
          <a:gradFill flip="none" rotWithShape="1">
            <a:gsLst>
              <a:gs pos="0">
                <a:schemeClr val="tx2">
                  <a:alpha val="25000"/>
                </a:schemeClr>
              </a:gs>
              <a:gs pos="50000">
                <a:schemeClr val="bg1">
                  <a:alpha val="5000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8" name="Group 57"/>
          <p:cNvGrpSpPr/>
          <p:nvPr/>
        </p:nvGrpSpPr>
        <p:grpSpPr bwMode="gray">
          <a:xfrm>
            <a:off x="1828647" y="1525134"/>
            <a:ext cx="8537884" cy="4341743"/>
            <a:chOff x="1828170" y="1258957"/>
            <a:chExt cx="8535661" cy="4341742"/>
          </a:xfrm>
          <a:solidFill>
            <a:schemeClr val="tx1">
              <a:lumMod val="85000"/>
              <a:lumOff val="15000"/>
            </a:schemeClr>
          </a:solidFill>
        </p:grpSpPr>
        <p:sp>
          <p:nvSpPr>
            <p:cNvPr id="59" name="Freeform 9"/>
            <p:cNvSpPr/>
            <p:nvPr userDrawn="1"/>
          </p:nvSpPr>
          <p:spPr bwMode="gray">
            <a:xfrm>
              <a:off x="5610226" y="4994274"/>
              <a:ext cx="974725" cy="606425"/>
            </a:xfrm>
            <a:custGeom>
              <a:avLst/>
              <a:gdLst>
                <a:gd name="T0" fmla="*/ 122 w 257"/>
                <a:gd name="T1" fmla="*/ 155 h 159"/>
                <a:gd name="T2" fmla="*/ 4 w 257"/>
                <a:gd name="T3" fmla="*/ 12 h 159"/>
                <a:gd name="T4" fmla="*/ 10 w 257"/>
                <a:gd name="T5" fmla="*/ 0 h 159"/>
                <a:gd name="T6" fmla="*/ 247 w 257"/>
                <a:gd name="T7" fmla="*/ 0 h 159"/>
                <a:gd name="T8" fmla="*/ 253 w 257"/>
                <a:gd name="T9" fmla="*/ 12 h 159"/>
                <a:gd name="T10" fmla="*/ 134 w 257"/>
                <a:gd name="T11" fmla="*/ 155 h 159"/>
                <a:gd name="T12" fmla="*/ 122 w 257"/>
                <a:gd name="T13" fmla="*/ 155 h 159"/>
              </a:gdLst>
              <a:ahLst/>
              <a:cxnLst>
                <a:cxn ang="0">
                  <a:pos x="T0" y="T1"/>
                </a:cxn>
                <a:cxn ang="0">
                  <a:pos x="T2" y="T3"/>
                </a:cxn>
                <a:cxn ang="0">
                  <a:pos x="T4" y="T5"/>
                </a:cxn>
                <a:cxn ang="0">
                  <a:pos x="T6" y="T7"/>
                </a:cxn>
                <a:cxn ang="0">
                  <a:pos x="T8" y="T9"/>
                </a:cxn>
                <a:cxn ang="0">
                  <a:pos x="T10" y="T11"/>
                </a:cxn>
                <a:cxn ang="0">
                  <a:pos x="T12" y="T13"/>
                </a:cxn>
              </a:cxnLst>
              <a:rect l="0" t="0" r="r" b="b"/>
              <a:pathLst>
                <a:path w="257" h="159">
                  <a:moveTo>
                    <a:pt x="122" y="155"/>
                  </a:moveTo>
                  <a:cubicBezTo>
                    <a:pt x="4" y="12"/>
                    <a:pt x="4" y="12"/>
                    <a:pt x="4" y="12"/>
                  </a:cubicBezTo>
                  <a:cubicBezTo>
                    <a:pt x="0" y="7"/>
                    <a:pt x="3" y="0"/>
                    <a:pt x="10" y="0"/>
                  </a:cubicBezTo>
                  <a:cubicBezTo>
                    <a:pt x="247" y="0"/>
                    <a:pt x="247" y="0"/>
                    <a:pt x="247" y="0"/>
                  </a:cubicBezTo>
                  <a:cubicBezTo>
                    <a:pt x="253" y="0"/>
                    <a:pt x="257" y="7"/>
                    <a:pt x="253" y="12"/>
                  </a:cubicBezTo>
                  <a:cubicBezTo>
                    <a:pt x="134" y="155"/>
                    <a:pt x="134" y="155"/>
                    <a:pt x="134" y="155"/>
                  </a:cubicBezTo>
                  <a:cubicBezTo>
                    <a:pt x="131" y="159"/>
                    <a:pt x="125" y="159"/>
                    <a:pt x="122"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800"/>
            </a:p>
          </p:txBody>
        </p:sp>
        <p:sp>
          <p:nvSpPr>
            <p:cNvPr id="60" name="Rounded Rectangle 59"/>
            <p:cNvSpPr/>
            <p:nvPr userDrawn="1"/>
          </p:nvSpPr>
          <p:spPr bwMode="gray">
            <a:xfrm>
              <a:off x="1828170" y="1258957"/>
              <a:ext cx="8535661" cy="3893151"/>
            </a:xfrm>
            <a:prstGeom prst="roundRect">
              <a:avLst>
                <a:gd name="adj" fmla="val 543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sz="1800"/>
            </a:p>
          </p:txBody>
        </p:sp>
      </p:grpSp>
      <p:grpSp>
        <p:nvGrpSpPr>
          <p:cNvPr id="61" name="Group 60"/>
          <p:cNvGrpSpPr/>
          <p:nvPr/>
        </p:nvGrpSpPr>
        <p:grpSpPr bwMode="gray">
          <a:xfrm>
            <a:off x="5854959" y="1265717"/>
            <a:ext cx="485260" cy="485135"/>
            <a:chOff x="5853433" y="734066"/>
            <a:chExt cx="485134" cy="485134"/>
          </a:xfrm>
        </p:grpSpPr>
        <p:sp>
          <p:nvSpPr>
            <p:cNvPr id="62" name="Oval 61"/>
            <p:cNvSpPr/>
            <p:nvPr userDrawn="1"/>
          </p:nvSpPr>
          <p:spPr bwMode="gray">
            <a:xfrm>
              <a:off x="5886450" y="767634"/>
              <a:ext cx="419098" cy="4190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noAutofit/>
            </a:bodyPr>
            <a:lstStyle/>
            <a:p>
              <a:pPr algn="l"/>
              <a:endParaRPr lang="en-US" sz="1800" dirty="0"/>
            </a:p>
          </p:txBody>
        </p:sp>
        <p:sp>
          <p:nvSpPr>
            <p:cNvPr id="63" name="Freeform 9"/>
            <p:cNvSpPr>
              <a:spLocks noEditPoints="1"/>
            </p:cNvSpPr>
            <p:nvPr userDrawn="1"/>
          </p:nvSpPr>
          <p:spPr bwMode="gray">
            <a:xfrm>
              <a:off x="5853433" y="734066"/>
              <a:ext cx="485134" cy="485134"/>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206 w 412"/>
                <a:gd name="T11" fmla="*/ 376 h 412"/>
                <a:gd name="T12" fmla="*/ 36 w 412"/>
                <a:gd name="T13" fmla="*/ 206 h 412"/>
                <a:gd name="T14" fmla="*/ 206 w 412"/>
                <a:gd name="T15" fmla="*/ 36 h 412"/>
                <a:gd name="T16" fmla="*/ 376 w 412"/>
                <a:gd name="T17" fmla="*/ 206 h 412"/>
                <a:gd name="T18" fmla="*/ 206 w 412"/>
                <a:gd name="T19" fmla="*/ 376 h 412"/>
                <a:gd name="T20" fmla="*/ 189 w 412"/>
                <a:gd name="T21" fmla="*/ 262 h 412"/>
                <a:gd name="T22" fmla="*/ 125 w 412"/>
                <a:gd name="T23" fmla="*/ 262 h 412"/>
                <a:gd name="T24" fmla="*/ 125 w 412"/>
                <a:gd name="T25" fmla="*/ 216 h 412"/>
                <a:gd name="T26" fmla="*/ 130 w 412"/>
                <a:gd name="T27" fmla="*/ 172 h 412"/>
                <a:gd name="T28" fmla="*/ 148 w 412"/>
                <a:gd name="T29" fmla="*/ 143 h 412"/>
                <a:gd name="T30" fmla="*/ 182 w 412"/>
                <a:gd name="T31" fmla="*/ 123 h 412"/>
                <a:gd name="T32" fmla="*/ 194 w 412"/>
                <a:gd name="T33" fmla="*/ 150 h 412"/>
                <a:gd name="T34" fmla="*/ 167 w 412"/>
                <a:gd name="T35" fmla="*/ 167 h 412"/>
                <a:gd name="T36" fmla="*/ 158 w 412"/>
                <a:gd name="T37" fmla="*/ 198 h 412"/>
                <a:gd name="T38" fmla="*/ 189 w 412"/>
                <a:gd name="T39" fmla="*/ 198 h 412"/>
                <a:gd name="T40" fmla="*/ 189 w 412"/>
                <a:gd name="T41" fmla="*/ 262 h 412"/>
                <a:gd name="T42" fmla="*/ 278 w 412"/>
                <a:gd name="T43" fmla="*/ 262 h 412"/>
                <a:gd name="T44" fmla="*/ 214 w 412"/>
                <a:gd name="T45" fmla="*/ 262 h 412"/>
                <a:gd name="T46" fmla="*/ 214 w 412"/>
                <a:gd name="T47" fmla="*/ 216 h 412"/>
                <a:gd name="T48" fmla="*/ 219 w 412"/>
                <a:gd name="T49" fmla="*/ 172 h 412"/>
                <a:gd name="T50" fmla="*/ 237 w 412"/>
                <a:gd name="T51" fmla="*/ 143 h 412"/>
                <a:gd name="T52" fmla="*/ 270 w 412"/>
                <a:gd name="T53" fmla="*/ 123 h 412"/>
                <a:gd name="T54" fmla="*/ 283 w 412"/>
                <a:gd name="T55" fmla="*/ 150 h 412"/>
                <a:gd name="T56" fmla="*/ 255 w 412"/>
                <a:gd name="T57" fmla="*/ 167 h 412"/>
                <a:gd name="T58" fmla="*/ 247 w 412"/>
                <a:gd name="T59" fmla="*/ 198 h 412"/>
                <a:gd name="T60" fmla="*/ 278 w 412"/>
                <a:gd name="T61" fmla="*/ 198 h 412"/>
                <a:gd name="T62" fmla="*/ 278 w 412"/>
                <a:gd name="T63" fmla="*/ 26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2" h="412">
                  <a:moveTo>
                    <a:pt x="206" y="0"/>
                  </a:moveTo>
                  <a:cubicBezTo>
                    <a:pt x="92" y="0"/>
                    <a:pt x="0" y="93"/>
                    <a:pt x="0" y="206"/>
                  </a:cubicBezTo>
                  <a:cubicBezTo>
                    <a:pt x="0" y="320"/>
                    <a:pt x="92" y="412"/>
                    <a:pt x="206" y="412"/>
                  </a:cubicBezTo>
                  <a:cubicBezTo>
                    <a:pt x="320" y="412"/>
                    <a:pt x="412" y="320"/>
                    <a:pt x="412" y="206"/>
                  </a:cubicBezTo>
                  <a:cubicBezTo>
                    <a:pt x="412" y="93"/>
                    <a:pt x="320" y="0"/>
                    <a:pt x="206" y="0"/>
                  </a:cubicBezTo>
                  <a:close/>
                  <a:moveTo>
                    <a:pt x="206" y="376"/>
                  </a:moveTo>
                  <a:cubicBezTo>
                    <a:pt x="112" y="376"/>
                    <a:pt x="36" y="300"/>
                    <a:pt x="36" y="206"/>
                  </a:cubicBezTo>
                  <a:cubicBezTo>
                    <a:pt x="36" y="112"/>
                    <a:pt x="112" y="36"/>
                    <a:pt x="206" y="36"/>
                  </a:cubicBezTo>
                  <a:cubicBezTo>
                    <a:pt x="300" y="36"/>
                    <a:pt x="376" y="112"/>
                    <a:pt x="376" y="206"/>
                  </a:cubicBezTo>
                  <a:cubicBezTo>
                    <a:pt x="376" y="300"/>
                    <a:pt x="300" y="376"/>
                    <a:pt x="206" y="376"/>
                  </a:cubicBezTo>
                  <a:close/>
                  <a:moveTo>
                    <a:pt x="189" y="262"/>
                  </a:moveTo>
                  <a:cubicBezTo>
                    <a:pt x="125" y="262"/>
                    <a:pt x="125" y="262"/>
                    <a:pt x="125" y="262"/>
                  </a:cubicBezTo>
                  <a:cubicBezTo>
                    <a:pt x="125" y="216"/>
                    <a:pt x="125" y="216"/>
                    <a:pt x="125" y="216"/>
                  </a:cubicBezTo>
                  <a:cubicBezTo>
                    <a:pt x="125" y="197"/>
                    <a:pt x="127" y="183"/>
                    <a:pt x="130" y="172"/>
                  </a:cubicBezTo>
                  <a:cubicBezTo>
                    <a:pt x="133" y="161"/>
                    <a:pt x="139" y="152"/>
                    <a:pt x="148" y="143"/>
                  </a:cubicBezTo>
                  <a:cubicBezTo>
                    <a:pt x="157" y="135"/>
                    <a:pt x="168" y="128"/>
                    <a:pt x="182" y="123"/>
                  </a:cubicBezTo>
                  <a:cubicBezTo>
                    <a:pt x="194" y="150"/>
                    <a:pt x="194" y="150"/>
                    <a:pt x="194" y="150"/>
                  </a:cubicBezTo>
                  <a:cubicBezTo>
                    <a:pt x="182" y="154"/>
                    <a:pt x="172" y="160"/>
                    <a:pt x="167" y="167"/>
                  </a:cubicBezTo>
                  <a:cubicBezTo>
                    <a:pt x="161" y="175"/>
                    <a:pt x="158" y="185"/>
                    <a:pt x="158" y="198"/>
                  </a:cubicBezTo>
                  <a:cubicBezTo>
                    <a:pt x="189" y="198"/>
                    <a:pt x="189" y="198"/>
                    <a:pt x="189" y="198"/>
                  </a:cubicBezTo>
                  <a:lnTo>
                    <a:pt x="189" y="262"/>
                  </a:lnTo>
                  <a:close/>
                  <a:moveTo>
                    <a:pt x="278" y="262"/>
                  </a:moveTo>
                  <a:cubicBezTo>
                    <a:pt x="214" y="262"/>
                    <a:pt x="214" y="262"/>
                    <a:pt x="214" y="262"/>
                  </a:cubicBezTo>
                  <a:cubicBezTo>
                    <a:pt x="214" y="216"/>
                    <a:pt x="214" y="216"/>
                    <a:pt x="214" y="216"/>
                  </a:cubicBezTo>
                  <a:cubicBezTo>
                    <a:pt x="214" y="197"/>
                    <a:pt x="215" y="182"/>
                    <a:pt x="219" y="172"/>
                  </a:cubicBezTo>
                  <a:cubicBezTo>
                    <a:pt x="222" y="161"/>
                    <a:pt x="228" y="152"/>
                    <a:pt x="237" y="143"/>
                  </a:cubicBezTo>
                  <a:cubicBezTo>
                    <a:pt x="246" y="135"/>
                    <a:pt x="257" y="128"/>
                    <a:pt x="270" y="123"/>
                  </a:cubicBezTo>
                  <a:cubicBezTo>
                    <a:pt x="283" y="150"/>
                    <a:pt x="283" y="150"/>
                    <a:pt x="283" y="150"/>
                  </a:cubicBezTo>
                  <a:cubicBezTo>
                    <a:pt x="270" y="154"/>
                    <a:pt x="261" y="160"/>
                    <a:pt x="255" y="167"/>
                  </a:cubicBezTo>
                  <a:cubicBezTo>
                    <a:pt x="250" y="175"/>
                    <a:pt x="247" y="185"/>
                    <a:pt x="247" y="198"/>
                  </a:cubicBezTo>
                  <a:cubicBezTo>
                    <a:pt x="278" y="198"/>
                    <a:pt x="278" y="198"/>
                    <a:pt x="278" y="198"/>
                  </a:cubicBezTo>
                  <a:lnTo>
                    <a:pt x="278" y="262"/>
                  </a:lnTo>
                  <a:close/>
                </a:path>
              </a:pathLst>
            </a:custGeom>
            <a:solidFill>
              <a:schemeClr val="bg1"/>
            </a:solidFill>
            <a:ln>
              <a:noFill/>
            </a:ln>
          </p:spPr>
          <p:txBody>
            <a:bodyPr vert="horz" wrap="square" lIns="91440" tIns="45720" rIns="91440" bIns="45720" numCol="1" anchor="t" anchorCtr="0" compatLnSpc="1"/>
            <a:lstStyle/>
            <a:p>
              <a:endParaRPr lang="en-US" sz="1800"/>
            </a:p>
          </p:txBody>
        </p:sp>
      </p:gr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9581" y="2791839"/>
            <a:ext cx="5376011" cy="1246000"/>
          </a:xfrm>
          <a:prstGeom prst="rect">
            <a:avLst/>
          </a:prstGeom>
        </p:spPr>
      </p:pic>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0586744" y="3056008"/>
            <a:ext cx="2412867" cy="803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2215299"/>
            <a:ext cx="10515600" cy="3961664"/>
          </a:xfrm>
        </p:spPr>
        <p:txBody>
          <a:bodyPr/>
          <a:lstStyle>
            <a:lvl1pPr>
              <a:defRPr sz="1800">
                <a:solidFill>
                  <a:srgbClr val="0166FF"/>
                </a:solidFill>
                <a:latin typeface="微软雅黑" panose="020B0503020204020204" pitchFamily="34" charset="-122"/>
                <a:ea typeface="微软雅黑" panose="020B0503020204020204" pitchFamily="34" charset="-122"/>
              </a:defRPr>
            </a:lvl1pPr>
            <a:lvl2pPr>
              <a:defRPr sz="1650">
                <a:solidFill>
                  <a:srgbClr val="0166FF"/>
                </a:solidFill>
                <a:latin typeface="微软雅黑" panose="020B0503020204020204" pitchFamily="34" charset="-122"/>
                <a:ea typeface="微软雅黑" panose="020B0503020204020204" pitchFamily="34" charset="-122"/>
              </a:defRPr>
            </a:lvl2pPr>
            <a:lvl3pPr>
              <a:defRPr>
                <a:solidFill>
                  <a:srgbClr val="0166FF"/>
                </a:solidFill>
                <a:latin typeface="微软雅黑" panose="020B0503020204020204" pitchFamily="34" charset="-122"/>
                <a:ea typeface="微软雅黑" panose="020B0503020204020204" pitchFamily="34" charset="-122"/>
              </a:defRPr>
            </a:lvl3pPr>
            <a:lvl4pPr>
              <a:defRPr>
                <a:solidFill>
                  <a:srgbClr val="0166FF"/>
                </a:solidFill>
                <a:latin typeface="微软雅黑" panose="020B0503020204020204" pitchFamily="34" charset="-122"/>
                <a:ea typeface="微软雅黑" panose="020B0503020204020204" pitchFamily="34" charset="-122"/>
              </a:defRPr>
            </a:lvl4pPr>
            <a:lvl5pPr>
              <a:defRPr>
                <a:solidFill>
                  <a:srgbClr val="0166FF"/>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 name="标题 9"/>
          <p:cNvSpPr>
            <a:spLocks noGrp="1"/>
          </p:cNvSpPr>
          <p:nvPr>
            <p:ph type="title"/>
          </p:nvPr>
        </p:nvSpPr>
        <p:spPr>
          <a:xfrm>
            <a:off x="838200" y="619656"/>
            <a:ext cx="10515600" cy="1325563"/>
          </a:xfrm>
        </p:spPr>
        <p:txBody>
          <a:bodyPr>
            <a:normAutofit/>
          </a:bodyPr>
          <a:lstStyle>
            <a:lvl1pPr>
              <a:defRPr sz="1800" b="1">
                <a:solidFill>
                  <a:srgbClr val="0166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4320" y="3867150"/>
            <a:ext cx="617680" cy="1390650"/>
          </a:xfrm>
          <a:prstGeom prst="rect">
            <a:avLst/>
          </a:prstGeom>
        </p:spPr>
      </p:pic>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rot="-5400000">
            <a:off x="-917273" y="805081"/>
            <a:ext cx="2038349" cy="334433"/>
          </a:xfrm>
          <a:prstGeom prst="rect">
            <a:avLst/>
          </a:prstGeom>
          <a:solidFill>
            <a:srgbClr val="FF3802"/>
          </a:solidFill>
          <a:ln>
            <a:noFill/>
          </a:ln>
        </p:spPr>
        <p:txBody>
          <a:bodyPr wrap="none" anchor="ctr"/>
          <a:lstStyle/>
          <a:p>
            <a:pPr algn="ctr" defTabSz="1218565"/>
            <a:endParaRPr lang="zh-CN" altLang="en-US" sz="3200" b="1">
              <a:solidFill>
                <a:srgbClr val="606060"/>
              </a:solidFill>
              <a:ea typeface="微软雅黑" panose="020B0503020204020204" pitchFamily="34" charset="-122"/>
              <a:cs typeface="微软雅黑" panose="020B0503020204020204" pitchFamily="34" charset="-122"/>
            </a:endParaRPr>
          </a:p>
        </p:txBody>
      </p:sp>
      <p:sp>
        <p:nvSpPr>
          <p:cNvPr id="5" name="Footer Placeholder 5"/>
          <p:cNvSpPr>
            <a:spLocks noGrp="1"/>
          </p:cNvSpPr>
          <p:nvPr>
            <p:ph type="ftr" sz="quarter" idx="10"/>
          </p:nvPr>
        </p:nvSpPr>
        <p:spPr>
          <a:xfrm>
            <a:off x="548785" y="6341347"/>
            <a:ext cx="2413972" cy="419100"/>
          </a:xfrm>
          <a:prstGeom prst="rect">
            <a:avLst/>
          </a:prstGeom>
        </p:spPr>
        <p:txBody>
          <a:bodyPr lIns="68589" tIns="34295" rIns="68589" bIns="34295"/>
          <a:lstStyle/>
          <a:p>
            <a:r>
              <a:rPr lang="en-US" sz="1065" dirty="0">
                <a:solidFill>
                  <a:srgbClr val="939598"/>
                </a:solidFill>
                <a:cs typeface="Arial" panose="020B0604020202020204" pitchFamily="34" charset="0"/>
              </a:rPr>
              <a:t>2017 Lenovo Internal. All rights reserved.</a:t>
            </a:r>
            <a:endParaRPr lang="en-US" sz="1065" dirty="0">
              <a:solidFill>
                <a:srgbClr val="939598"/>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内容页">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06" b="506"/>
          <a:stretch>
            <a:fillRect/>
          </a:stretch>
        </p:blipFill>
        <p:spPr>
          <a:xfrm flipV="1">
            <a:off x="-2914" y="0"/>
            <a:ext cx="12192000" cy="6858000"/>
          </a:xfrm>
          <a:prstGeom prst="rect">
            <a:avLst/>
          </a:prstGeom>
        </p:spPr>
      </p:pic>
      <p:sp>
        <p:nvSpPr>
          <p:cNvPr id="11" name="矩形 10"/>
          <p:cNvSpPr/>
          <p:nvPr userDrawn="1"/>
        </p:nvSpPr>
        <p:spPr>
          <a:xfrm>
            <a:off x="-2914" y="0"/>
            <a:ext cx="12192000" cy="6858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rtlCol="0" anchor="ctr"/>
          <a:lstStyle/>
          <a:p>
            <a:pPr algn="ctr" defTabSz="685800"/>
            <a:endParaRPr lang="zh-CN" altLang="en-US" sz="1400" dirty="0">
              <a:solidFill>
                <a:prstClr val="white"/>
              </a:solidFill>
            </a:endParaRPr>
          </a:p>
        </p:txBody>
      </p:sp>
      <p:pic>
        <p:nvPicPr>
          <p:cNvPr id="15" name="图片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987" y="337228"/>
            <a:ext cx="2038943" cy="682105"/>
          </a:xfrm>
          <a:prstGeom prst="rect">
            <a:avLst/>
          </a:prstGeom>
        </p:spPr>
      </p:pic>
      <p:sp>
        <p:nvSpPr>
          <p:cNvPr id="32" name="文本占位符 31"/>
          <p:cNvSpPr>
            <a:spLocks noGrp="1"/>
          </p:cNvSpPr>
          <p:nvPr>
            <p:ph type="body" sz="quarter" idx="10"/>
          </p:nvPr>
        </p:nvSpPr>
        <p:spPr>
          <a:xfrm>
            <a:off x="6220259" y="509665"/>
            <a:ext cx="5348288" cy="337226"/>
          </a:xfrm>
          <a:prstGeom prst="rect">
            <a:avLst/>
          </a:prstGeom>
        </p:spPr>
        <p:txBody>
          <a:bodyPr/>
          <a:lstStyle>
            <a:lvl1pPr marL="0" indent="0" algn="r">
              <a:buNone/>
              <a:defRPr sz="2400">
                <a:solidFill>
                  <a:schemeClr val="tx1">
                    <a:lumMod val="75000"/>
                    <a:lumOff val="25000"/>
                  </a:schemeClr>
                </a:solidFill>
              </a:defRPr>
            </a:lvl1pPr>
          </a:lstStyle>
          <a:p>
            <a:pPr lvl="0"/>
            <a:r>
              <a:rPr kumimoji="1" lang="zh-CN" altLang="en-US" dirty="0"/>
              <a:t>单击此处编辑母版文本样式</a:t>
            </a:r>
            <a:endParaRPr kumimoji="1"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8740" y="3867150"/>
            <a:ext cx="463260" cy="13906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 No Background">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cap="none"/>
            </a:lvl1pPr>
          </a:lstStyle>
          <a:p>
            <a:endParaRPr lang="en-US" sz="1000" dirty="0">
              <a:solidFill>
                <a:srgbClr val="939598"/>
              </a:solidFill>
              <a:cs typeface="Arial" panose="020B0604020202020204" pitchFamily="34" charset="0"/>
            </a:endParaRPr>
          </a:p>
        </p:txBody>
      </p:sp>
      <p:sp>
        <p:nvSpPr>
          <p:cNvPr id="21" name="Title 28"/>
          <p:cNvSpPr>
            <a:spLocks noGrp="1"/>
          </p:cNvSpPr>
          <p:nvPr>
            <p:ph type="title" hasCustomPrompt="1"/>
          </p:nvPr>
        </p:nvSpPr>
        <p:spPr bwMode="gray">
          <a:xfrm>
            <a:off x="548783" y="274320"/>
            <a:ext cx="11076268" cy="521208"/>
          </a:xfrm>
          <a:prstGeom prst="rect">
            <a:avLst/>
          </a:prstGeom>
        </p:spPr>
        <p:txBody>
          <a:bodyPr wrap="square" lIns="0" tIns="0" rIns="0" bIns="0" anchor="ctr" anchorCtr="0"/>
          <a:lstStyle>
            <a:lvl1pPr marL="0" algn="l" defTabSz="1219200" rtl="0" eaLnBrk="1" latinLnBrk="0" hangingPunct="1">
              <a:lnSpc>
                <a:spcPct val="100000"/>
              </a:lnSpc>
              <a:spcBef>
                <a:spcPct val="0"/>
              </a:spcBef>
              <a:buNone/>
              <a:tabLst>
                <a:tab pos="1218565" algn="l"/>
              </a:tabLst>
              <a:defRPr lang="en-US" sz="3600" kern="1200" cap="none" spc="0" baseline="0" dirty="0">
                <a:solidFill>
                  <a:schemeClr val="tx1"/>
                </a:solidFill>
                <a:latin typeface="Arial" panose="020B0604020202020204" pitchFamily="34" charset="0"/>
                <a:ea typeface="+mn-ea"/>
                <a:cs typeface="Arial" panose="020B0604020202020204" pitchFamily="34" charset="0"/>
              </a:defRPr>
            </a:lvl1pPr>
          </a:lstStyle>
          <a:p>
            <a:r>
              <a:rPr lang="en-US" dirty="0"/>
              <a:t>Click To Edit Master Title</a:t>
            </a:r>
            <a:endParaRPr lang="en-US" dirty="0"/>
          </a:p>
        </p:txBody>
      </p:sp>
      <p:sp>
        <p:nvSpPr>
          <p:cNvPr id="9" name="Freeform 5"/>
          <p:cNvSpPr>
            <a:spLocks noChangeAspect="1" noEditPoints="1"/>
          </p:cNvSpPr>
          <p:nvPr userDrawn="1"/>
        </p:nvSpPr>
        <p:spPr bwMode="black">
          <a:xfrm>
            <a:off x="205408" y="423407"/>
            <a:ext cx="200639" cy="200587"/>
          </a:xfrm>
          <a:custGeom>
            <a:avLst/>
            <a:gdLst>
              <a:gd name="T0" fmla="*/ 684 w 1368"/>
              <a:gd name="T1" fmla="*/ 0 h 1368"/>
              <a:gd name="T2" fmla="*/ 0 w 1368"/>
              <a:gd name="T3" fmla="*/ 684 h 1368"/>
              <a:gd name="T4" fmla="*/ 684 w 1368"/>
              <a:gd name="T5" fmla="*/ 1368 h 1368"/>
              <a:gd name="T6" fmla="*/ 1368 w 1368"/>
              <a:gd name="T7" fmla="*/ 684 h 1368"/>
              <a:gd name="T8" fmla="*/ 684 w 1368"/>
              <a:gd name="T9" fmla="*/ 0 h 1368"/>
              <a:gd name="T10" fmla="*/ 1068 w 1368"/>
              <a:gd name="T11" fmla="*/ 698 h 1368"/>
              <a:gd name="T12" fmla="*/ 973 w 1368"/>
              <a:gd name="T13" fmla="*/ 793 h 1368"/>
              <a:gd name="T14" fmla="*/ 793 w 1368"/>
              <a:gd name="T15" fmla="*/ 793 h 1368"/>
              <a:gd name="T16" fmla="*/ 793 w 1368"/>
              <a:gd name="T17" fmla="*/ 973 h 1368"/>
              <a:gd name="T18" fmla="*/ 698 w 1368"/>
              <a:gd name="T19" fmla="*/ 1068 h 1368"/>
              <a:gd name="T20" fmla="*/ 670 w 1368"/>
              <a:gd name="T21" fmla="*/ 1068 h 1368"/>
              <a:gd name="T22" fmla="*/ 576 w 1368"/>
              <a:gd name="T23" fmla="*/ 973 h 1368"/>
              <a:gd name="T24" fmla="*/ 576 w 1368"/>
              <a:gd name="T25" fmla="*/ 793 h 1368"/>
              <a:gd name="T26" fmla="*/ 396 w 1368"/>
              <a:gd name="T27" fmla="*/ 793 h 1368"/>
              <a:gd name="T28" fmla="*/ 301 w 1368"/>
              <a:gd name="T29" fmla="*/ 698 h 1368"/>
              <a:gd name="T30" fmla="*/ 301 w 1368"/>
              <a:gd name="T31" fmla="*/ 671 h 1368"/>
              <a:gd name="T32" fmla="*/ 396 w 1368"/>
              <a:gd name="T33" fmla="*/ 576 h 1368"/>
              <a:gd name="T34" fmla="*/ 576 w 1368"/>
              <a:gd name="T35" fmla="*/ 576 h 1368"/>
              <a:gd name="T36" fmla="*/ 576 w 1368"/>
              <a:gd name="T37" fmla="*/ 396 h 1368"/>
              <a:gd name="T38" fmla="*/ 670 w 1368"/>
              <a:gd name="T39" fmla="*/ 301 h 1368"/>
              <a:gd name="T40" fmla="*/ 698 w 1368"/>
              <a:gd name="T41" fmla="*/ 301 h 1368"/>
              <a:gd name="T42" fmla="*/ 793 w 1368"/>
              <a:gd name="T43" fmla="*/ 396 h 1368"/>
              <a:gd name="T44" fmla="*/ 793 w 1368"/>
              <a:gd name="T45" fmla="*/ 576 h 1368"/>
              <a:gd name="T46" fmla="*/ 973 w 1368"/>
              <a:gd name="T47" fmla="*/ 576 h 1368"/>
              <a:gd name="T48" fmla="*/ 1068 w 1368"/>
              <a:gd name="T49" fmla="*/ 671 h 1368"/>
              <a:gd name="T50" fmla="*/ 1068 w 1368"/>
              <a:gd name="T51" fmla="*/ 69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68" h="1368">
                <a:moveTo>
                  <a:pt x="684" y="0"/>
                </a:moveTo>
                <a:cubicBezTo>
                  <a:pt x="307" y="0"/>
                  <a:pt x="0" y="307"/>
                  <a:pt x="0" y="684"/>
                </a:cubicBezTo>
                <a:cubicBezTo>
                  <a:pt x="0" y="1062"/>
                  <a:pt x="307" y="1368"/>
                  <a:pt x="684" y="1368"/>
                </a:cubicBezTo>
                <a:cubicBezTo>
                  <a:pt x="1062" y="1368"/>
                  <a:pt x="1368" y="1062"/>
                  <a:pt x="1368" y="684"/>
                </a:cubicBezTo>
                <a:cubicBezTo>
                  <a:pt x="1368" y="307"/>
                  <a:pt x="1062" y="0"/>
                  <a:pt x="684" y="0"/>
                </a:cubicBezTo>
                <a:close/>
                <a:moveTo>
                  <a:pt x="1068" y="698"/>
                </a:moveTo>
                <a:cubicBezTo>
                  <a:pt x="1068" y="751"/>
                  <a:pt x="1025" y="793"/>
                  <a:pt x="973" y="793"/>
                </a:cubicBezTo>
                <a:cubicBezTo>
                  <a:pt x="793" y="793"/>
                  <a:pt x="793" y="793"/>
                  <a:pt x="793" y="793"/>
                </a:cubicBezTo>
                <a:cubicBezTo>
                  <a:pt x="793" y="973"/>
                  <a:pt x="793" y="973"/>
                  <a:pt x="793" y="973"/>
                </a:cubicBezTo>
                <a:cubicBezTo>
                  <a:pt x="793" y="1025"/>
                  <a:pt x="750" y="1068"/>
                  <a:pt x="698" y="1068"/>
                </a:cubicBezTo>
                <a:cubicBezTo>
                  <a:pt x="670" y="1068"/>
                  <a:pt x="670" y="1068"/>
                  <a:pt x="670" y="1068"/>
                </a:cubicBezTo>
                <a:cubicBezTo>
                  <a:pt x="618" y="1068"/>
                  <a:pt x="576" y="1025"/>
                  <a:pt x="576" y="973"/>
                </a:cubicBezTo>
                <a:cubicBezTo>
                  <a:pt x="576" y="793"/>
                  <a:pt x="576" y="793"/>
                  <a:pt x="576" y="793"/>
                </a:cubicBezTo>
                <a:cubicBezTo>
                  <a:pt x="396" y="793"/>
                  <a:pt x="396" y="793"/>
                  <a:pt x="396" y="793"/>
                </a:cubicBezTo>
                <a:cubicBezTo>
                  <a:pt x="344" y="793"/>
                  <a:pt x="301" y="751"/>
                  <a:pt x="301" y="698"/>
                </a:cubicBezTo>
                <a:cubicBezTo>
                  <a:pt x="301" y="671"/>
                  <a:pt x="301" y="671"/>
                  <a:pt x="301" y="671"/>
                </a:cubicBezTo>
                <a:cubicBezTo>
                  <a:pt x="301" y="618"/>
                  <a:pt x="344" y="576"/>
                  <a:pt x="396" y="576"/>
                </a:cubicBezTo>
                <a:cubicBezTo>
                  <a:pt x="576" y="576"/>
                  <a:pt x="576" y="576"/>
                  <a:pt x="576" y="576"/>
                </a:cubicBezTo>
                <a:cubicBezTo>
                  <a:pt x="576" y="396"/>
                  <a:pt x="576" y="396"/>
                  <a:pt x="576" y="396"/>
                </a:cubicBezTo>
                <a:cubicBezTo>
                  <a:pt x="576" y="344"/>
                  <a:pt x="618" y="301"/>
                  <a:pt x="670" y="301"/>
                </a:cubicBezTo>
                <a:cubicBezTo>
                  <a:pt x="698" y="301"/>
                  <a:pt x="698" y="301"/>
                  <a:pt x="698" y="301"/>
                </a:cubicBezTo>
                <a:cubicBezTo>
                  <a:pt x="750" y="301"/>
                  <a:pt x="793" y="344"/>
                  <a:pt x="793" y="396"/>
                </a:cubicBezTo>
                <a:cubicBezTo>
                  <a:pt x="793" y="576"/>
                  <a:pt x="793" y="576"/>
                  <a:pt x="793" y="576"/>
                </a:cubicBezTo>
                <a:cubicBezTo>
                  <a:pt x="973" y="576"/>
                  <a:pt x="973" y="576"/>
                  <a:pt x="973" y="576"/>
                </a:cubicBezTo>
                <a:cubicBezTo>
                  <a:pt x="1025" y="576"/>
                  <a:pt x="1068" y="618"/>
                  <a:pt x="1068" y="671"/>
                </a:cubicBezTo>
                <a:lnTo>
                  <a:pt x="1068" y="698"/>
                </a:lnTo>
                <a:close/>
              </a:path>
            </a:pathLst>
          </a:custGeom>
          <a:solidFill>
            <a:schemeClr val="accent1"/>
          </a:solidFill>
          <a:ln>
            <a:noFill/>
          </a:ln>
        </p:spPr>
        <p:txBody>
          <a:bodyPr vert="horz" wrap="square" lIns="91440" tIns="45720" rIns="91440" bIns="45720" numCol="1" anchor="t" anchorCtr="0" compatLnSpc="1"/>
          <a:lstStyle/>
          <a:p>
            <a:endParaRPr lang="en-US" sz="1800"/>
          </a:p>
        </p:txBody>
      </p:sp>
      <p:sp>
        <p:nvSpPr>
          <p:cNvPr id="12" name="Rectangle 11"/>
          <p:cNvSpPr/>
          <p:nvPr userDrawn="1"/>
        </p:nvSpPr>
        <p:spPr bwMode="gray">
          <a:xfrm>
            <a:off x="11751760" y="6395715"/>
            <a:ext cx="443416" cy="322249"/>
          </a:xfrm>
          <a:prstGeom prst="rect">
            <a:avLst/>
          </a:prstGeom>
          <a:no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8" name="TextBox slide number"/>
          <p:cNvSpPr txBox="1"/>
          <p:nvPr userDrawn="1"/>
        </p:nvSpPr>
        <p:spPr bwMode="white">
          <a:xfrm>
            <a:off x="11751760" y="6395206"/>
            <a:ext cx="440239" cy="246221"/>
          </a:xfrm>
          <a:prstGeom prst="rect">
            <a:avLst/>
          </a:prstGeom>
        </p:spPr>
        <p:txBody>
          <a:bodyPr vert="horz" lIns="0" tIns="0" rIns="0" bIns="0" rtlCol="0" anchor="b"/>
          <a:lstStyle>
            <a:defPPr>
              <a:defRPr lang="en-US"/>
            </a:defPPr>
            <a:lvl1pPr algn="ctr">
              <a:defRPr sz="1000">
                <a:solidFill>
                  <a:schemeClr val="bg1"/>
                </a:solidFill>
              </a:defRPr>
            </a:lvl1pPr>
          </a:lstStyle>
          <a:p>
            <a:pPr lvl="0" algn="ctr"/>
            <a:fld id="{6EA5B71A-1B18-4E34-A48F-65DC4937AA99}" type="slidenum">
              <a:rPr lang="en-US" sz="1000" b="0" smtClean="0">
                <a:solidFill>
                  <a:schemeClr val="tx1"/>
                </a:solidFill>
              </a:rPr>
            </a:fld>
            <a:endParaRPr lang="en-US" sz="1000" b="0"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descr="shutterstock_275789708.jpg"/>
          <p:cNvPicPr>
            <a:picLocks noChangeAspect="1"/>
          </p:cNvPicPr>
          <p:nvPr userDrawn="1"/>
        </p:nvPicPr>
        <p:blipFill>
          <a:blip r:embed="rId2" cstate="print">
            <a:alphaModFix amt="10000"/>
            <a:extLst>
              <a:ext uri="{28A0092B-C50C-407E-A947-70E740481C1C}">
                <a14:useLocalDpi xmlns:a14="http://schemas.microsoft.com/office/drawing/2010/main" val="0"/>
              </a:ext>
            </a:extLst>
          </a:blip>
          <a:srcRect b="15625"/>
          <a:stretch>
            <a:fillRect/>
          </a:stretch>
        </p:blipFill>
        <p:spPr bwMode="auto">
          <a:xfrm>
            <a:off x="0" y="0"/>
            <a:ext cx="12192000" cy="6858000"/>
          </a:xfrm>
          <a:prstGeom prst="rect">
            <a:avLst/>
          </a:prstGeom>
          <a:noFill/>
          <a:ln>
            <a:noFill/>
          </a:ln>
        </p:spPr>
      </p:pic>
      <p:sp>
        <p:nvSpPr>
          <p:cNvPr id="3" name="Rectangle 2"/>
          <p:cNvSpPr>
            <a:spLocks noChangeArrowheads="1"/>
          </p:cNvSpPr>
          <p:nvPr userDrawn="1"/>
        </p:nvSpPr>
        <p:spPr bwMode="auto">
          <a:xfrm>
            <a:off x="-432725" y="1124744"/>
            <a:ext cx="658284" cy="2880320"/>
          </a:xfrm>
          <a:prstGeom prst="rect">
            <a:avLst/>
          </a:prstGeom>
          <a:solidFill>
            <a:srgbClr val="FF3802"/>
          </a:solidFill>
          <a:ln>
            <a:noFill/>
          </a:ln>
        </p:spPr>
        <p:txBody>
          <a:bodyPr wrap="none" anchor="ctr"/>
          <a:lstStyle/>
          <a:p>
            <a:pPr algn="ctr"/>
            <a:endParaRPr lang="zh-CN" altLang="en-US" sz="3200" b="1">
              <a:solidFill>
                <a:schemeClr val="bg1"/>
              </a:solidFill>
              <a:ea typeface="微软雅黑" panose="020B0503020204020204" pitchFamily="34" charset="-122"/>
              <a:cs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9" Type="http://schemas.openxmlformats.org/officeDocument/2006/relationships/theme" Target="../theme/theme1.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2CBC8-4DD8-4D14-9B40-FCB60AEFD01A}"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26.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3.xml"/><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themeOverride" Target="../theme/themeOverride2.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hemeOverride" Target="../theme/themeOverride3.xml"/><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3.xml"/><Relationship Id="rId3" Type="http://schemas.openxmlformats.org/officeDocument/2006/relationships/themeOverride" Target="../theme/themeOverride4.xml"/><Relationship Id="rId2" Type="http://schemas.openxmlformats.org/officeDocument/2006/relationships/image" Target="../media/image33.png"/><Relationship Id="rId1" Type="http://schemas.openxmlformats.org/officeDocument/2006/relationships/image" Target="../media/image32.png"/></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3.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3.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3.xml"/><Relationship Id="rId3" Type="http://schemas.openxmlformats.org/officeDocument/2006/relationships/themeOverride" Target="../theme/themeOverride5.xml"/><Relationship Id="rId2" Type="http://schemas.openxmlformats.org/officeDocument/2006/relationships/image" Target="../media/image42.png"/><Relationship Id="rId1"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themeOverride" Target="../theme/themeOverride6.xml"/><Relationship Id="rId1" Type="http://schemas.openxmlformats.org/officeDocument/2006/relationships/image" Target="../media/image43.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3.xml"/><Relationship Id="rId3" Type="http://schemas.openxmlformats.org/officeDocument/2006/relationships/themeOverride" Target="../theme/themeOverride7.xml"/><Relationship Id="rId2" Type="http://schemas.openxmlformats.org/officeDocument/2006/relationships/image" Target="../media/image45.png"/><Relationship Id="rId1" Type="http://schemas.openxmlformats.org/officeDocument/2006/relationships/image" Target="../media/image44.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themeOverride" Target="../theme/themeOverride8.xml"/><Relationship Id="rId2" Type="http://schemas.openxmlformats.org/officeDocument/2006/relationships/image" Target="../media/image47.png"/><Relationship Id="rId1" Type="http://schemas.openxmlformats.org/officeDocument/2006/relationships/image" Target="../media/image4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image" Target="../media/image49.png"/><Relationship Id="rId1" Type="http://schemas.openxmlformats.org/officeDocument/2006/relationships/image" Target="../media/image48.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3.xml"/><Relationship Id="rId3" Type="http://schemas.openxmlformats.org/officeDocument/2006/relationships/themeOverride" Target="../theme/themeOverride9.xml"/><Relationship Id="rId2" Type="http://schemas.openxmlformats.org/officeDocument/2006/relationships/image" Target="../media/image48.png"/><Relationship Id="rId1" Type="http://schemas.openxmlformats.org/officeDocument/2006/relationships/image" Target="../media/image50.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themeOverride" Target="../theme/themeOverride10.xml"/><Relationship Id="rId1" Type="http://schemas.openxmlformats.org/officeDocument/2006/relationships/image" Target="../media/image51.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3.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3.xml"/><Relationship Id="rId3" Type="http://schemas.openxmlformats.org/officeDocument/2006/relationships/themeOverride" Target="../theme/themeOverride11.xml"/><Relationship Id="rId2" Type="http://schemas.openxmlformats.org/officeDocument/2006/relationships/image" Target="../media/image56.png"/><Relationship Id="rId1" Type="http://schemas.openxmlformats.org/officeDocument/2006/relationships/image" Target="../media/image55.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3.xml"/><Relationship Id="rId3" Type="http://schemas.openxmlformats.org/officeDocument/2006/relationships/themeOverride" Target="../theme/themeOverride12.xml"/><Relationship Id="rId2" Type="http://schemas.openxmlformats.org/officeDocument/2006/relationships/image" Target="../media/image58.png"/><Relationship Id="rId1"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3.xml"/><Relationship Id="rId3" Type="http://schemas.openxmlformats.org/officeDocument/2006/relationships/themeOverride" Target="../theme/themeOverride13.xml"/><Relationship Id="rId2" Type="http://schemas.openxmlformats.org/officeDocument/2006/relationships/image" Target="../media/image60.png"/><Relationship Id="rId1" Type="http://schemas.openxmlformats.org/officeDocument/2006/relationships/image" Target="../media/image59.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3.xml"/><Relationship Id="rId3" Type="http://schemas.openxmlformats.org/officeDocument/2006/relationships/themeOverride" Target="../theme/themeOverride14.xml"/><Relationship Id="rId2" Type="http://schemas.openxmlformats.org/officeDocument/2006/relationships/image" Target="../media/image62.png"/><Relationship Id="rId1" Type="http://schemas.openxmlformats.org/officeDocument/2006/relationships/image" Target="../media/image61.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3.xml"/><Relationship Id="rId2" Type="http://schemas.openxmlformats.org/officeDocument/2006/relationships/themeOverride" Target="../theme/themeOverride15.xml"/><Relationship Id="rId1" Type="http://schemas.openxmlformats.org/officeDocument/2006/relationships/image" Target="../media/image63.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3.xml"/><Relationship Id="rId3" Type="http://schemas.openxmlformats.org/officeDocument/2006/relationships/themeOverride" Target="../theme/themeOverride16.xml"/><Relationship Id="rId2" Type="http://schemas.openxmlformats.org/officeDocument/2006/relationships/image" Target="../media/image65.png"/><Relationship Id="rId1" Type="http://schemas.openxmlformats.org/officeDocument/2006/relationships/image" Target="../media/image64.png"/></Relationships>
</file>

<file path=ppt/slides/_rels/slide34.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hemeOverride" Target="../theme/themeOverride17.xml"/><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3.xml"/><Relationship Id="rId3" Type="http://schemas.openxmlformats.org/officeDocument/2006/relationships/themeOverride" Target="../theme/themeOverride18.xml"/><Relationship Id="rId2" Type="http://schemas.openxmlformats.org/officeDocument/2006/relationships/image" Target="../media/image70.png"/><Relationship Id="rId1" Type="http://schemas.openxmlformats.org/officeDocument/2006/relationships/image" Target="../media/image69.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3.xml"/><Relationship Id="rId3" Type="http://schemas.openxmlformats.org/officeDocument/2006/relationships/themeOverride" Target="../theme/themeOverride19.xml"/><Relationship Id="rId2" Type="http://schemas.openxmlformats.org/officeDocument/2006/relationships/image" Target="../media/image72.png"/><Relationship Id="rId1" Type="http://schemas.openxmlformats.org/officeDocument/2006/relationships/image" Target="../media/image71.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3.xml"/><Relationship Id="rId3" Type="http://schemas.openxmlformats.org/officeDocument/2006/relationships/themeOverride" Target="../theme/themeOverride20.xml"/><Relationship Id="rId2" Type="http://schemas.openxmlformats.org/officeDocument/2006/relationships/image" Target="../media/image74.png"/><Relationship Id="rId1" Type="http://schemas.openxmlformats.org/officeDocument/2006/relationships/image" Target="../media/image73.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xml"/><Relationship Id="rId2" Type="http://schemas.openxmlformats.org/officeDocument/2006/relationships/themeOverride" Target="../theme/themeOverride21.xml"/><Relationship Id="rId1" Type="http://schemas.openxmlformats.org/officeDocument/2006/relationships/image" Target="../media/image7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3.xml"/><Relationship Id="rId2" Type="http://schemas.openxmlformats.org/officeDocument/2006/relationships/themeOverride" Target="../theme/themeOverride22.xml"/><Relationship Id="rId1"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3.xml"/><Relationship Id="rId2" Type="http://schemas.openxmlformats.org/officeDocument/2006/relationships/themeOverride" Target="../theme/themeOverride23.xml"/><Relationship Id="rId1" Type="http://schemas.openxmlformats.org/officeDocument/2006/relationships/image" Target="../media/image77.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3.xml"/><Relationship Id="rId1"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80.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3.xml"/><Relationship Id="rId2" Type="http://schemas.openxmlformats.org/officeDocument/2006/relationships/image" Target="../media/image82.png"/><Relationship Id="rId1" Type="http://schemas.openxmlformats.org/officeDocument/2006/relationships/image" Target="../media/image8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8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2.jpe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hyperlink" Target="http://pan.jhun.edu.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976153"/>
            <a:ext cx="9144000" cy="868363"/>
          </a:xfrm>
        </p:spPr>
        <p:txBody>
          <a:bodyPr>
            <a:normAutofit/>
          </a:bodyPr>
          <a:lstStyle/>
          <a:p>
            <a:r>
              <a:rPr lang="zh-CN" altLang="en-US" dirty="0"/>
              <a:t>江汉大学智慧云盘产品培训分享</a:t>
            </a:r>
            <a:endParaRPr lang="zh-CN" altLang="en-US" dirty="0"/>
          </a:p>
        </p:txBody>
      </p:sp>
      <p:sp>
        <p:nvSpPr>
          <p:cNvPr id="3" name="副标题 2"/>
          <p:cNvSpPr>
            <a:spLocks noGrp="1"/>
          </p:cNvSpPr>
          <p:nvPr>
            <p:ph type="subTitle" idx="1"/>
          </p:nvPr>
        </p:nvSpPr>
        <p:spPr>
          <a:xfrm>
            <a:off x="1524000" y="4201704"/>
            <a:ext cx="9144000" cy="1390650"/>
          </a:xfrm>
        </p:spPr>
        <p:txBody>
          <a:bodyPr/>
          <a:lstStyle/>
          <a:p>
            <a:r>
              <a:rPr lang="zh-CN" altLang="en-US" dirty="0"/>
              <a:t>云端协作，智赢未来</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PC</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客户端配置</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3"/>
          <p:cNvSpPr>
            <a:spLocks noGrp="1" noChangeArrowheads="1"/>
          </p:cNvSpPr>
          <p:nvPr>
            <p:ph sz="half" idx="4294967295"/>
          </p:nvPr>
        </p:nvSpPr>
        <p:spPr>
          <a:xfrm>
            <a:off x="757010" y="1023156"/>
            <a:ext cx="11130190" cy="1295838"/>
          </a:xfrm>
        </p:spPr>
        <p:txBody>
          <a:bodyPr vert="horz" lIns="0" tIns="0" rIns="0" bIns="0" rtlCol="0">
            <a:normAutofit/>
          </a:bodyPr>
          <a:lstStyle/>
          <a:p>
            <a:pPr>
              <a:lnSpc>
                <a:spcPct val="100000"/>
              </a:lnSpc>
              <a:buClr>
                <a:srgbClr val="A9D9FF"/>
              </a:buClr>
            </a:pP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安装</a:t>
            </a:r>
            <a:r>
              <a:rPr lang="en-US" altLang="zh-CN" sz="1800" dirty="0">
                <a:solidFill>
                  <a:schemeClr val="bg1"/>
                </a:solidFill>
                <a:latin typeface="微软雅黑" panose="020B0503020204020204" pitchFamily="34" charset="-122"/>
                <a:ea typeface="微软雅黑" panose="020B0503020204020204" pitchFamily="34" charset="-122"/>
              </a:rPr>
              <a:t>PC</a:t>
            </a:r>
            <a:r>
              <a:rPr lang="zh-CN" altLang="en-US" sz="1800" dirty="0">
                <a:solidFill>
                  <a:schemeClr val="bg1"/>
                </a:solidFill>
                <a:latin typeface="微软雅黑" panose="020B0503020204020204" pitchFamily="34" charset="-122"/>
                <a:ea typeface="微软雅黑" panose="020B0503020204020204" pitchFamily="34" charset="-122"/>
              </a:rPr>
              <a:t>客户端后，双击打开、点击右上角设置，配置服务器地址</a:t>
            </a:r>
            <a:endParaRPr lang="en-US" altLang="zh-CN" sz="18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服务器地址填写</a:t>
            </a:r>
            <a:r>
              <a:rPr lang="en-US" altLang="zh-CN" sz="1800" dirty="0">
                <a:solidFill>
                  <a:schemeClr val="bg1"/>
                </a:solidFill>
                <a:latin typeface="微软雅黑" panose="020B0503020204020204" pitchFamily="34" charset="-122"/>
                <a:ea typeface="微软雅黑" panose="020B0503020204020204" pitchFamily="34" charset="-122"/>
              </a:rPr>
              <a:t>http://pan.jhun.edu.cn</a:t>
            </a:r>
            <a:endParaRPr lang="en-US" altLang="zh-CN" sz="1800"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814782" y="2722499"/>
            <a:ext cx="3348908" cy="3506569"/>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62399" y="2649352"/>
            <a:ext cx="3394461" cy="3652864"/>
          </a:xfrm>
          <a:prstGeom prst="rect">
            <a:avLst/>
          </a:prstGeom>
        </p:spPr>
      </p:pic>
      <p:sp>
        <p:nvSpPr>
          <p:cNvPr id="4" name="文本框 3"/>
          <p:cNvSpPr txBox="1"/>
          <p:nvPr/>
        </p:nvSpPr>
        <p:spPr>
          <a:xfrm>
            <a:off x="1049240" y="2754891"/>
            <a:ext cx="2316129" cy="307777"/>
          </a:xfrm>
          <a:prstGeom prst="rect">
            <a:avLst/>
          </a:prstGeom>
          <a:noFill/>
        </p:spPr>
        <p:txBody>
          <a:bodyPr wrap="square" rtlCol="0">
            <a:spAutoFit/>
          </a:bodyPr>
          <a:lstStyle/>
          <a:p>
            <a:r>
              <a:rPr lang="zh-CN" altLang="en-US" sz="1400" dirty="0">
                <a:solidFill>
                  <a:schemeClr val="bg1"/>
                </a:solidFill>
              </a:rPr>
              <a:t>点击此处配置服务器地址</a:t>
            </a:r>
            <a:endParaRPr lang="zh-CN" altLang="en-US" sz="1400" dirty="0">
              <a:solidFill>
                <a:schemeClr val="bg1"/>
              </a:solidFill>
            </a:endParaRPr>
          </a:p>
        </p:txBody>
      </p:sp>
      <p:sp>
        <p:nvSpPr>
          <p:cNvPr id="8" name="箭头: 右 7"/>
          <p:cNvSpPr/>
          <p:nvPr/>
        </p:nvSpPr>
        <p:spPr>
          <a:xfrm>
            <a:off x="4629521" y="3891745"/>
            <a:ext cx="972855" cy="646331"/>
          </a:xfrm>
          <a:custGeom>
            <a:avLst/>
            <a:gdLst>
              <a:gd name="connsiteX0" fmla="*/ 0 w 972855"/>
              <a:gd name="connsiteY0" fmla="*/ 161583 h 646331"/>
              <a:gd name="connsiteX1" fmla="*/ 311851 w 972855"/>
              <a:gd name="connsiteY1" fmla="*/ 161583 h 646331"/>
              <a:gd name="connsiteX2" fmla="*/ 649690 w 972855"/>
              <a:gd name="connsiteY2" fmla="*/ 161583 h 646331"/>
              <a:gd name="connsiteX3" fmla="*/ 649690 w 972855"/>
              <a:gd name="connsiteY3" fmla="*/ 0 h 646331"/>
              <a:gd name="connsiteX4" fmla="*/ 972855 w 972855"/>
              <a:gd name="connsiteY4" fmla="*/ 323166 h 646331"/>
              <a:gd name="connsiteX5" fmla="*/ 649690 w 972855"/>
              <a:gd name="connsiteY5" fmla="*/ 646331 h 646331"/>
              <a:gd name="connsiteX6" fmla="*/ 649690 w 972855"/>
              <a:gd name="connsiteY6" fmla="*/ 484748 h 646331"/>
              <a:gd name="connsiteX7" fmla="*/ 337839 w 972855"/>
              <a:gd name="connsiteY7" fmla="*/ 484748 h 646331"/>
              <a:gd name="connsiteX8" fmla="*/ 0 w 972855"/>
              <a:gd name="connsiteY8" fmla="*/ 484748 h 646331"/>
              <a:gd name="connsiteX9" fmla="*/ 0 w 972855"/>
              <a:gd name="connsiteY9" fmla="*/ 16158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2855" h="646331" fill="none" extrusionOk="0">
                <a:moveTo>
                  <a:pt x="0" y="161583"/>
                </a:moveTo>
                <a:cubicBezTo>
                  <a:pt x="143665" y="128936"/>
                  <a:pt x="193348" y="192377"/>
                  <a:pt x="311851" y="161583"/>
                </a:cubicBezTo>
                <a:cubicBezTo>
                  <a:pt x="430354" y="130789"/>
                  <a:pt x="560966" y="163000"/>
                  <a:pt x="649690" y="161583"/>
                </a:cubicBezTo>
                <a:cubicBezTo>
                  <a:pt x="642777" y="123424"/>
                  <a:pt x="653701" y="35023"/>
                  <a:pt x="649690" y="0"/>
                </a:cubicBezTo>
                <a:cubicBezTo>
                  <a:pt x="730023" y="61137"/>
                  <a:pt x="828506" y="202033"/>
                  <a:pt x="972855" y="323166"/>
                </a:cubicBezTo>
                <a:cubicBezTo>
                  <a:pt x="857994" y="502311"/>
                  <a:pt x="766992" y="457870"/>
                  <a:pt x="649690" y="646331"/>
                </a:cubicBezTo>
                <a:cubicBezTo>
                  <a:pt x="648751" y="600508"/>
                  <a:pt x="652093" y="552482"/>
                  <a:pt x="649690" y="484748"/>
                </a:cubicBezTo>
                <a:cubicBezTo>
                  <a:pt x="537247" y="488100"/>
                  <a:pt x="442713" y="466842"/>
                  <a:pt x="337839" y="484748"/>
                </a:cubicBezTo>
                <a:cubicBezTo>
                  <a:pt x="232965" y="502654"/>
                  <a:pt x="74408" y="479760"/>
                  <a:pt x="0" y="484748"/>
                </a:cubicBezTo>
                <a:cubicBezTo>
                  <a:pt x="-20638" y="388066"/>
                  <a:pt x="3091" y="306297"/>
                  <a:pt x="0" y="161583"/>
                </a:cubicBezTo>
                <a:close/>
              </a:path>
              <a:path w="972855" h="646331" stroke="0" extrusionOk="0">
                <a:moveTo>
                  <a:pt x="0" y="161583"/>
                </a:moveTo>
                <a:cubicBezTo>
                  <a:pt x="103559" y="147823"/>
                  <a:pt x="249178" y="178414"/>
                  <a:pt x="311851" y="161583"/>
                </a:cubicBezTo>
                <a:cubicBezTo>
                  <a:pt x="374524" y="144752"/>
                  <a:pt x="528203" y="175063"/>
                  <a:pt x="649690" y="161583"/>
                </a:cubicBezTo>
                <a:cubicBezTo>
                  <a:pt x="638210" y="88810"/>
                  <a:pt x="655957" y="33352"/>
                  <a:pt x="649690" y="0"/>
                </a:cubicBezTo>
                <a:cubicBezTo>
                  <a:pt x="751972" y="97949"/>
                  <a:pt x="885738" y="250339"/>
                  <a:pt x="972855" y="323166"/>
                </a:cubicBezTo>
                <a:cubicBezTo>
                  <a:pt x="862275" y="458427"/>
                  <a:pt x="749793" y="500501"/>
                  <a:pt x="649690" y="646331"/>
                </a:cubicBezTo>
                <a:cubicBezTo>
                  <a:pt x="638171" y="589472"/>
                  <a:pt x="653985" y="519714"/>
                  <a:pt x="649690" y="484748"/>
                </a:cubicBezTo>
                <a:cubicBezTo>
                  <a:pt x="556505" y="494401"/>
                  <a:pt x="412241" y="465066"/>
                  <a:pt x="318348" y="484748"/>
                </a:cubicBezTo>
                <a:cubicBezTo>
                  <a:pt x="224455" y="504430"/>
                  <a:pt x="141132" y="456552"/>
                  <a:pt x="0" y="484748"/>
                </a:cubicBezTo>
                <a:cubicBezTo>
                  <a:pt x="-29392" y="377638"/>
                  <a:pt x="6408" y="246228"/>
                  <a:pt x="0" y="161583"/>
                </a:cubicBezTo>
                <a:close/>
              </a:path>
            </a:pathLst>
          </a:custGeom>
          <a:solidFill>
            <a:srgbClr val="93BBD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highlight>
                <a:srgbClr val="93BBD9"/>
              </a:high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xEl>
                                              <p:pRg st="2" end="2"/>
                                            </p:txEl>
                                          </p:spTgt>
                                        </p:tgtEl>
                                        <p:attrNameLst>
                                          <p:attrName>style.visibility</p:attrName>
                                        </p:attrNameLst>
                                      </p:cBhvr>
                                      <p:to>
                                        <p:strVal val="visible"/>
                                      </p:to>
                                    </p:set>
                                    <p:animEffect transition="in" filter="fade">
                                      <p:cBhvr>
                                        <p:cTn id="14" dur="1000"/>
                                        <p:tgtEl>
                                          <p:spTgt spid="28">
                                            <p:txEl>
                                              <p:pRg st="2" end="2"/>
                                            </p:txEl>
                                          </p:spTgt>
                                        </p:tgtEl>
                                      </p:cBhvr>
                                    </p:animEffect>
                                    <p:anim calcmode="lin" valueType="num">
                                      <p:cBhvr>
                                        <p:cTn id="15"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安卓客户端配置</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3"/>
          <p:cNvSpPr>
            <a:spLocks noGrp="1" noChangeArrowheads="1"/>
          </p:cNvSpPr>
          <p:nvPr>
            <p:ph sz="half" idx="4294967295"/>
          </p:nvPr>
        </p:nvSpPr>
        <p:spPr>
          <a:xfrm>
            <a:off x="757010" y="1023156"/>
            <a:ext cx="11130190" cy="1295838"/>
          </a:xfrm>
        </p:spPr>
        <p:txBody>
          <a:bodyPr vert="horz" lIns="0" tIns="0" rIns="0" bIns="0" rtlCol="0">
            <a:normAutofit/>
          </a:bodyPr>
          <a:lstStyle/>
          <a:p>
            <a:pPr>
              <a:lnSpc>
                <a:spcPct val="100000"/>
              </a:lnSpc>
              <a:buClr>
                <a:srgbClr val="A9D9FF"/>
              </a:buClr>
            </a:pP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扫描左下二维码或者浏览器访问 </a:t>
            </a:r>
            <a:r>
              <a:rPr lang="en-US" altLang="zh-CN" sz="1800" dirty="0">
                <a:solidFill>
                  <a:schemeClr val="bg1"/>
                </a:solidFill>
                <a:latin typeface="微软雅黑" panose="020B0503020204020204" pitchFamily="34" charset="-122"/>
                <a:ea typeface="微软雅黑" panose="020B0503020204020204" pitchFamily="34" charset="-122"/>
              </a:rPr>
              <a:t>http://pan.jhun.edu.cn/androiddl.html</a:t>
            </a:r>
            <a:endParaRPr lang="en-US" altLang="zh-CN" sz="18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初次使用通过扫描右下二维码进行配置</a:t>
            </a:r>
            <a:endParaRPr lang="en-US" altLang="zh-CN" sz="1800"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602376" y="2851784"/>
            <a:ext cx="6070850" cy="2898567"/>
          </a:xfrm>
          <a:prstGeom prst="rect">
            <a:avLst/>
          </a:prstGeom>
        </p:spPr>
      </p:pic>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18960" y="2886334"/>
            <a:ext cx="2993164" cy="2864017"/>
          </a:xfrm>
          <a:prstGeom prst="rect">
            <a:avLst/>
          </a:prstGeom>
        </p:spPr>
      </p:pic>
      <p:sp>
        <p:nvSpPr>
          <p:cNvPr id="8" name="箭头: 右 7"/>
          <p:cNvSpPr/>
          <p:nvPr/>
        </p:nvSpPr>
        <p:spPr>
          <a:xfrm>
            <a:off x="4384425" y="3892676"/>
            <a:ext cx="972855" cy="646331"/>
          </a:xfrm>
          <a:custGeom>
            <a:avLst/>
            <a:gdLst>
              <a:gd name="connsiteX0" fmla="*/ 0 w 972855"/>
              <a:gd name="connsiteY0" fmla="*/ 161583 h 646331"/>
              <a:gd name="connsiteX1" fmla="*/ 311851 w 972855"/>
              <a:gd name="connsiteY1" fmla="*/ 161583 h 646331"/>
              <a:gd name="connsiteX2" fmla="*/ 649690 w 972855"/>
              <a:gd name="connsiteY2" fmla="*/ 161583 h 646331"/>
              <a:gd name="connsiteX3" fmla="*/ 649690 w 972855"/>
              <a:gd name="connsiteY3" fmla="*/ 0 h 646331"/>
              <a:gd name="connsiteX4" fmla="*/ 972855 w 972855"/>
              <a:gd name="connsiteY4" fmla="*/ 323166 h 646331"/>
              <a:gd name="connsiteX5" fmla="*/ 649690 w 972855"/>
              <a:gd name="connsiteY5" fmla="*/ 646331 h 646331"/>
              <a:gd name="connsiteX6" fmla="*/ 649690 w 972855"/>
              <a:gd name="connsiteY6" fmla="*/ 484748 h 646331"/>
              <a:gd name="connsiteX7" fmla="*/ 337839 w 972855"/>
              <a:gd name="connsiteY7" fmla="*/ 484748 h 646331"/>
              <a:gd name="connsiteX8" fmla="*/ 0 w 972855"/>
              <a:gd name="connsiteY8" fmla="*/ 484748 h 646331"/>
              <a:gd name="connsiteX9" fmla="*/ 0 w 972855"/>
              <a:gd name="connsiteY9" fmla="*/ 16158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2855" h="646331" fill="none" extrusionOk="0">
                <a:moveTo>
                  <a:pt x="0" y="161583"/>
                </a:moveTo>
                <a:cubicBezTo>
                  <a:pt x="143665" y="128936"/>
                  <a:pt x="193348" y="192377"/>
                  <a:pt x="311851" y="161583"/>
                </a:cubicBezTo>
                <a:cubicBezTo>
                  <a:pt x="430354" y="130789"/>
                  <a:pt x="560966" y="163000"/>
                  <a:pt x="649690" y="161583"/>
                </a:cubicBezTo>
                <a:cubicBezTo>
                  <a:pt x="642777" y="123424"/>
                  <a:pt x="653701" y="35023"/>
                  <a:pt x="649690" y="0"/>
                </a:cubicBezTo>
                <a:cubicBezTo>
                  <a:pt x="730023" y="61137"/>
                  <a:pt x="828506" y="202033"/>
                  <a:pt x="972855" y="323166"/>
                </a:cubicBezTo>
                <a:cubicBezTo>
                  <a:pt x="857994" y="502311"/>
                  <a:pt x="766992" y="457870"/>
                  <a:pt x="649690" y="646331"/>
                </a:cubicBezTo>
                <a:cubicBezTo>
                  <a:pt x="648751" y="600508"/>
                  <a:pt x="652093" y="552482"/>
                  <a:pt x="649690" y="484748"/>
                </a:cubicBezTo>
                <a:cubicBezTo>
                  <a:pt x="537247" y="488100"/>
                  <a:pt x="442713" y="466842"/>
                  <a:pt x="337839" y="484748"/>
                </a:cubicBezTo>
                <a:cubicBezTo>
                  <a:pt x="232965" y="502654"/>
                  <a:pt x="74408" y="479760"/>
                  <a:pt x="0" y="484748"/>
                </a:cubicBezTo>
                <a:cubicBezTo>
                  <a:pt x="-20638" y="388066"/>
                  <a:pt x="3091" y="306297"/>
                  <a:pt x="0" y="161583"/>
                </a:cubicBezTo>
                <a:close/>
              </a:path>
              <a:path w="972855" h="646331" stroke="0" extrusionOk="0">
                <a:moveTo>
                  <a:pt x="0" y="161583"/>
                </a:moveTo>
                <a:cubicBezTo>
                  <a:pt x="103559" y="147823"/>
                  <a:pt x="249178" y="178414"/>
                  <a:pt x="311851" y="161583"/>
                </a:cubicBezTo>
                <a:cubicBezTo>
                  <a:pt x="374524" y="144752"/>
                  <a:pt x="528203" y="175063"/>
                  <a:pt x="649690" y="161583"/>
                </a:cubicBezTo>
                <a:cubicBezTo>
                  <a:pt x="638210" y="88810"/>
                  <a:pt x="655957" y="33352"/>
                  <a:pt x="649690" y="0"/>
                </a:cubicBezTo>
                <a:cubicBezTo>
                  <a:pt x="751972" y="97949"/>
                  <a:pt x="885738" y="250339"/>
                  <a:pt x="972855" y="323166"/>
                </a:cubicBezTo>
                <a:cubicBezTo>
                  <a:pt x="862275" y="458427"/>
                  <a:pt x="749793" y="500501"/>
                  <a:pt x="649690" y="646331"/>
                </a:cubicBezTo>
                <a:cubicBezTo>
                  <a:pt x="638171" y="589472"/>
                  <a:pt x="653985" y="519714"/>
                  <a:pt x="649690" y="484748"/>
                </a:cubicBezTo>
                <a:cubicBezTo>
                  <a:pt x="556505" y="494401"/>
                  <a:pt x="412241" y="465066"/>
                  <a:pt x="318348" y="484748"/>
                </a:cubicBezTo>
                <a:cubicBezTo>
                  <a:pt x="224455" y="504430"/>
                  <a:pt x="141132" y="456552"/>
                  <a:pt x="0" y="484748"/>
                </a:cubicBezTo>
                <a:cubicBezTo>
                  <a:pt x="-29392" y="377638"/>
                  <a:pt x="6408" y="246228"/>
                  <a:pt x="0" y="161583"/>
                </a:cubicBezTo>
                <a:close/>
              </a:path>
            </a:pathLst>
          </a:custGeom>
          <a:solidFill>
            <a:srgbClr val="93BBD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highlight>
                <a:srgbClr val="93BBD9"/>
              </a:highlight>
            </a:endParaRPr>
          </a:p>
        </p:txBody>
      </p:sp>
      <p:pic>
        <p:nvPicPr>
          <p:cNvPr id="2" name="图片 1"/>
          <p:cNvPicPr>
            <a:picLocks noChangeAspect="1"/>
          </p:cNvPicPr>
          <p:nvPr/>
        </p:nvPicPr>
        <p:blipFill>
          <a:blip r:embed="rId3"/>
          <a:stretch>
            <a:fillRect/>
          </a:stretch>
        </p:blipFill>
        <p:spPr>
          <a:xfrm>
            <a:off x="6764655" y="3960495"/>
            <a:ext cx="1720215" cy="161163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xEl>
                                              <p:pRg st="2" end="2"/>
                                            </p:txEl>
                                          </p:spTgt>
                                        </p:tgtEl>
                                        <p:attrNameLst>
                                          <p:attrName>style.visibility</p:attrName>
                                        </p:attrNameLst>
                                      </p:cBhvr>
                                      <p:to>
                                        <p:strVal val="visible"/>
                                      </p:to>
                                    </p:set>
                                    <p:animEffect transition="in" filter="fade">
                                      <p:cBhvr>
                                        <p:cTn id="14" dur="1000"/>
                                        <p:tgtEl>
                                          <p:spTgt spid="28">
                                            <p:txEl>
                                              <p:pRg st="2" end="2"/>
                                            </p:txEl>
                                          </p:spTgt>
                                        </p:tgtEl>
                                      </p:cBhvr>
                                    </p:animEffect>
                                    <p:anim calcmode="lin" valueType="num">
                                      <p:cBhvr>
                                        <p:cTn id="15"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iOS</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客户端配置</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3"/>
          <p:cNvSpPr>
            <a:spLocks noGrp="1" noChangeArrowheads="1"/>
          </p:cNvSpPr>
          <p:nvPr>
            <p:ph sz="half" idx="4294967295"/>
          </p:nvPr>
        </p:nvSpPr>
        <p:spPr>
          <a:xfrm>
            <a:off x="757010" y="1023156"/>
            <a:ext cx="11130190" cy="1295838"/>
          </a:xfrm>
        </p:spPr>
        <p:txBody>
          <a:bodyPr vert="horz" lIns="0" tIns="0" rIns="0" bIns="0" rtlCol="0">
            <a:normAutofit/>
          </a:bodyPr>
          <a:lstStyle/>
          <a:p>
            <a:pPr>
              <a:lnSpc>
                <a:spcPct val="100000"/>
              </a:lnSpc>
              <a:buClr>
                <a:srgbClr val="A9D9FF"/>
              </a:buClr>
            </a:pP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扫描左下二维码或者浏览器访问 </a:t>
            </a:r>
            <a:r>
              <a:rPr lang="en-US" altLang="zh-CN" sz="1800" dirty="0">
                <a:solidFill>
                  <a:schemeClr val="bg1"/>
                </a:solidFill>
                <a:latin typeface="微软雅黑" panose="020B0503020204020204" pitchFamily="34" charset="-122"/>
                <a:ea typeface="微软雅黑" panose="020B0503020204020204" pitchFamily="34" charset="-122"/>
              </a:rPr>
              <a:t>http://pan.jhun.edu.cn/qrcode.html</a:t>
            </a:r>
            <a:endParaRPr lang="en-US" altLang="zh-CN" sz="18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初次使用按照右下图步骤后扫描右下二维码进行配置</a:t>
            </a:r>
            <a:endParaRPr lang="en-US" altLang="zh-CN" sz="18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952615" y="2886969"/>
            <a:ext cx="2993164" cy="2864017"/>
          </a:xfrm>
          <a:prstGeom prst="rect">
            <a:avLst/>
          </a:prstGeom>
        </p:spPr>
      </p:pic>
      <p:sp>
        <p:nvSpPr>
          <p:cNvPr id="8" name="箭头: 右 7"/>
          <p:cNvSpPr/>
          <p:nvPr/>
        </p:nvSpPr>
        <p:spPr>
          <a:xfrm>
            <a:off x="4384425" y="3892676"/>
            <a:ext cx="972855" cy="646331"/>
          </a:xfrm>
          <a:custGeom>
            <a:avLst/>
            <a:gdLst>
              <a:gd name="connsiteX0" fmla="*/ 0 w 972855"/>
              <a:gd name="connsiteY0" fmla="*/ 161583 h 646331"/>
              <a:gd name="connsiteX1" fmla="*/ 311851 w 972855"/>
              <a:gd name="connsiteY1" fmla="*/ 161583 h 646331"/>
              <a:gd name="connsiteX2" fmla="*/ 649690 w 972855"/>
              <a:gd name="connsiteY2" fmla="*/ 161583 h 646331"/>
              <a:gd name="connsiteX3" fmla="*/ 649690 w 972855"/>
              <a:gd name="connsiteY3" fmla="*/ 0 h 646331"/>
              <a:gd name="connsiteX4" fmla="*/ 972855 w 972855"/>
              <a:gd name="connsiteY4" fmla="*/ 323166 h 646331"/>
              <a:gd name="connsiteX5" fmla="*/ 649690 w 972855"/>
              <a:gd name="connsiteY5" fmla="*/ 646331 h 646331"/>
              <a:gd name="connsiteX6" fmla="*/ 649690 w 972855"/>
              <a:gd name="connsiteY6" fmla="*/ 484748 h 646331"/>
              <a:gd name="connsiteX7" fmla="*/ 337839 w 972855"/>
              <a:gd name="connsiteY7" fmla="*/ 484748 h 646331"/>
              <a:gd name="connsiteX8" fmla="*/ 0 w 972855"/>
              <a:gd name="connsiteY8" fmla="*/ 484748 h 646331"/>
              <a:gd name="connsiteX9" fmla="*/ 0 w 972855"/>
              <a:gd name="connsiteY9" fmla="*/ 16158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2855" h="646331" fill="none" extrusionOk="0">
                <a:moveTo>
                  <a:pt x="0" y="161583"/>
                </a:moveTo>
                <a:cubicBezTo>
                  <a:pt x="143665" y="128936"/>
                  <a:pt x="193348" y="192377"/>
                  <a:pt x="311851" y="161583"/>
                </a:cubicBezTo>
                <a:cubicBezTo>
                  <a:pt x="430354" y="130789"/>
                  <a:pt x="560966" y="163000"/>
                  <a:pt x="649690" y="161583"/>
                </a:cubicBezTo>
                <a:cubicBezTo>
                  <a:pt x="642777" y="123424"/>
                  <a:pt x="653701" y="35023"/>
                  <a:pt x="649690" y="0"/>
                </a:cubicBezTo>
                <a:cubicBezTo>
                  <a:pt x="730023" y="61137"/>
                  <a:pt x="828506" y="202033"/>
                  <a:pt x="972855" y="323166"/>
                </a:cubicBezTo>
                <a:cubicBezTo>
                  <a:pt x="857994" y="502311"/>
                  <a:pt x="766992" y="457870"/>
                  <a:pt x="649690" y="646331"/>
                </a:cubicBezTo>
                <a:cubicBezTo>
                  <a:pt x="648751" y="600508"/>
                  <a:pt x="652093" y="552482"/>
                  <a:pt x="649690" y="484748"/>
                </a:cubicBezTo>
                <a:cubicBezTo>
                  <a:pt x="537247" y="488100"/>
                  <a:pt x="442713" y="466842"/>
                  <a:pt x="337839" y="484748"/>
                </a:cubicBezTo>
                <a:cubicBezTo>
                  <a:pt x="232965" y="502654"/>
                  <a:pt x="74408" y="479760"/>
                  <a:pt x="0" y="484748"/>
                </a:cubicBezTo>
                <a:cubicBezTo>
                  <a:pt x="-20638" y="388066"/>
                  <a:pt x="3091" y="306297"/>
                  <a:pt x="0" y="161583"/>
                </a:cubicBezTo>
                <a:close/>
              </a:path>
              <a:path w="972855" h="646331" stroke="0" extrusionOk="0">
                <a:moveTo>
                  <a:pt x="0" y="161583"/>
                </a:moveTo>
                <a:cubicBezTo>
                  <a:pt x="103559" y="147823"/>
                  <a:pt x="249178" y="178414"/>
                  <a:pt x="311851" y="161583"/>
                </a:cubicBezTo>
                <a:cubicBezTo>
                  <a:pt x="374524" y="144752"/>
                  <a:pt x="528203" y="175063"/>
                  <a:pt x="649690" y="161583"/>
                </a:cubicBezTo>
                <a:cubicBezTo>
                  <a:pt x="638210" y="88810"/>
                  <a:pt x="655957" y="33352"/>
                  <a:pt x="649690" y="0"/>
                </a:cubicBezTo>
                <a:cubicBezTo>
                  <a:pt x="751972" y="97949"/>
                  <a:pt x="885738" y="250339"/>
                  <a:pt x="972855" y="323166"/>
                </a:cubicBezTo>
                <a:cubicBezTo>
                  <a:pt x="862275" y="458427"/>
                  <a:pt x="749793" y="500501"/>
                  <a:pt x="649690" y="646331"/>
                </a:cubicBezTo>
                <a:cubicBezTo>
                  <a:pt x="638171" y="589472"/>
                  <a:pt x="653985" y="519714"/>
                  <a:pt x="649690" y="484748"/>
                </a:cubicBezTo>
                <a:cubicBezTo>
                  <a:pt x="556505" y="494401"/>
                  <a:pt x="412241" y="465066"/>
                  <a:pt x="318348" y="484748"/>
                </a:cubicBezTo>
                <a:cubicBezTo>
                  <a:pt x="224455" y="504430"/>
                  <a:pt x="141132" y="456552"/>
                  <a:pt x="0" y="484748"/>
                </a:cubicBezTo>
                <a:cubicBezTo>
                  <a:pt x="-29392" y="377638"/>
                  <a:pt x="6408" y="246228"/>
                  <a:pt x="0" y="161583"/>
                </a:cubicBezTo>
                <a:close/>
              </a:path>
            </a:pathLst>
          </a:custGeom>
          <a:solidFill>
            <a:srgbClr val="93BBD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highlight>
                <a:srgbClr val="93BBD9"/>
              </a:highlight>
            </a:endParaRPr>
          </a:p>
        </p:txBody>
      </p:sp>
      <p:grpSp>
        <p:nvGrpSpPr>
          <p:cNvPr id="4" name="组合 3"/>
          <p:cNvGrpSpPr/>
          <p:nvPr/>
        </p:nvGrpSpPr>
        <p:grpSpPr>
          <a:xfrm>
            <a:off x="6031230" y="2851785"/>
            <a:ext cx="5212080" cy="2898140"/>
            <a:chOff x="9498" y="4491"/>
            <a:chExt cx="8208" cy="4564"/>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498" y="4491"/>
              <a:ext cx="8209" cy="4565"/>
            </a:xfrm>
            <a:prstGeom prst="rect">
              <a:avLst/>
            </a:prstGeom>
          </p:spPr>
        </p:pic>
        <p:pic>
          <p:nvPicPr>
            <p:cNvPr id="2" name="图片 1"/>
            <p:cNvPicPr>
              <a:picLocks noChangeAspect="1"/>
            </p:cNvPicPr>
            <p:nvPr/>
          </p:nvPicPr>
          <p:blipFill>
            <a:blip r:embed="rId3"/>
            <a:srcRect r="1477"/>
            <a:stretch>
              <a:fillRect/>
            </a:stretch>
          </p:blipFill>
          <p:spPr>
            <a:xfrm>
              <a:off x="14582" y="5802"/>
              <a:ext cx="1760" cy="1674"/>
            </a:xfrm>
            <a:prstGeom prst="rect">
              <a:avLst/>
            </a:prstGeom>
          </p:spPr>
        </p:pic>
      </p:grpSp>
      <p:pic>
        <p:nvPicPr>
          <p:cNvPr id="5" name="图片 4"/>
          <p:cNvPicPr>
            <a:picLocks noChangeAspect="1"/>
          </p:cNvPicPr>
          <p:nvPr/>
        </p:nvPicPr>
        <p:blipFill>
          <a:blip r:embed="rId3"/>
          <a:stretch>
            <a:fillRect/>
          </a:stretch>
        </p:blipFill>
        <p:spPr>
          <a:xfrm>
            <a:off x="9259570" y="3684270"/>
            <a:ext cx="1209675" cy="1133475"/>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xEl>
                                              <p:pRg st="2" end="2"/>
                                            </p:txEl>
                                          </p:spTgt>
                                        </p:tgtEl>
                                        <p:attrNameLst>
                                          <p:attrName>style.visibility</p:attrName>
                                        </p:attrNameLst>
                                      </p:cBhvr>
                                      <p:to>
                                        <p:strVal val="visible"/>
                                      </p:to>
                                    </p:set>
                                    <p:animEffect transition="in" filter="fade">
                                      <p:cBhvr>
                                        <p:cTn id="14" dur="1000"/>
                                        <p:tgtEl>
                                          <p:spTgt spid="28">
                                            <p:txEl>
                                              <p:pRg st="2" end="2"/>
                                            </p:txEl>
                                          </p:spTgt>
                                        </p:tgtEl>
                                      </p:cBhvr>
                                    </p:animEffect>
                                    <p:anim calcmode="lin" valueType="num">
                                      <p:cBhvr>
                                        <p:cTn id="15"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用户登录</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3"/>
          <p:cNvSpPr txBox="1">
            <a:spLocks noChangeArrowheads="1"/>
          </p:cNvSpPr>
          <p:nvPr/>
        </p:nvSpPr>
        <p:spPr bwMode="gray">
          <a:xfrm>
            <a:off x="754126" y="1251527"/>
            <a:ext cx="10463667" cy="1102470"/>
          </a:xfrm>
          <a:prstGeom prst="rect">
            <a:avLst/>
          </a:prstGeom>
        </p:spPr>
        <p:txBody>
          <a:bodyPr lIns="0" tIns="0" rIns="0" bIns="0"/>
          <a:lstStyle/>
          <a:p>
            <a:pPr marL="228600" indent="-228600">
              <a:spcBef>
                <a:spcPts val="1000"/>
              </a:spcBef>
              <a:buClr>
                <a:srgbClr val="A9D9FF"/>
              </a:buClr>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输入用户名及密码</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点击“登录”按钮； 如果下次不想再重复输入密码，可在“记住密码”前打√；</a:t>
            </a:r>
            <a:endParaRPr lang="zh-CN" altLang="en-US" sz="1600" dirty="0">
              <a:solidFill>
                <a:schemeClr val="bg1"/>
              </a:solidFill>
              <a:latin typeface="微软雅黑" panose="020B0503020204020204" pitchFamily="34" charset="-122"/>
              <a:ea typeface="微软雅黑" panose="020B0503020204020204" pitchFamily="34" charset="-122"/>
            </a:endParaRPr>
          </a:p>
          <a:p>
            <a:pPr marL="228600" indent="-228600">
              <a:spcBef>
                <a:spcPts val="1000"/>
              </a:spcBef>
              <a:buClr>
                <a:srgbClr val="A9D9FF"/>
              </a:buClr>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如果下次不想再重复点击登录，可在“自动登录”前打√。 </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926235" y="2288009"/>
            <a:ext cx="3605239" cy="3652864"/>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客户端登录布局</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3"/>
          <p:cNvSpPr txBox="1">
            <a:spLocks noChangeArrowheads="1"/>
          </p:cNvSpPr>
          <p:nvPr/>
        </p:nvSpPr>
        <p:spPr bwMode="gray">
          <a:xfrm>
            <a:off x="766324" y="1292466"/>
            <a:ext cx="10659351" cy="917545"/>
          </a:xfrm>
          <a:prstGeom prst="rect">
            <a:avLst/>
          </a:prstGeom>
        </p:spPr>
        <p:txBody>
          <a:bodyPr lIns="0" tIns="0" rIns="0" bIns="0"/>
          <a:lstStyle/>
          <a:p>
            <a:pPr marL="228600" indent="-228600">
              <a:spcBef>
                <a:spcPts val="1000"/>
              </a:spcBef>
              <a:buClr>
                <a:srgbClr val="A9D9FF"/>
              </a:buClr>
              <a:buFont typeface="Arial" panose="020B0604020202020204" pitchFamily="34" charset="0"/>
              <a:buChar char="•"/>
            </a:pPr>
            <a:r>
              <a:rPr lang="zh-CN" altLang="en-US" sz="2000" dirty="0">
                <a:solidFill>
                  <a:schemeClr val="bg1"/>
                </a:solidFill>
                <a:latin typeface="微软雅黑" panose="020B0503020204020204" pitchFamily="34" charset="-122"/>
                <a:ea typeface="微软雅黑" panose="020B0503020204020204" pitchFamily="34" charset="-122"/>
              </a:rPr>
              <a:t>进入客户端：</a:t>
            </a:r>
            <a:r>
              <a:rPr lang="zh-CN" altLang="en-US" sz="2000" b="1" dirty="0">
                <a:solidFill>
                  <a:schemeClr val="bg1"/>
                </a:solidFill>
                <a:latin typeface="微软雅黑" panose="020B0503020204020204" pitchFamily="34" charset="-122"/>
                <a:ea typeface="微软雅黑" panose="020B0503020204020204" pitchFamily="34" charset="-122"/>
              </a:rPr>
              <a:t>导航区、操作区域、评论交互、用户管理、检索区域</a:t>
            </a:r>
            <a:r>
              <a:rPr lang="zh-CN" altLang="en-US"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a:p>
            <a:pPr marL="228600" indent="-228600">
              <a:spcBef>
                <a:spcPts val="1000"/>
              </a:spcBef>
              <a:buClr>
                <a:srgbClr val="A9D9FF"/>
              </a:buClr>
              <a:buFont typeface="Arial" panose="020B0604020202020204" pitchFamily="34" charset="0"/>
              <a:buChar char="•"/>
            </a:pP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548059" y="1953492"/>
            <a:ext cx="9095882" cy="4746914"/>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424012" y="1105287"/>
            <a:ext cx="6575729" cy="4647426"/>
          </a:xfrm>
          <a:prstGeom prst="rect">
            <a:avLst/>
          </a:prstGeom>
          <a:noFill/>
        </p:spPr>
        <p:txBody>
          <a:bodyPr wrap="square" rtlCol="0">
            <a:spAutoFit/>
          </a:bodyPr>
          <a:lstStyle/>
          <a:p>
            <a:pPr marL="685800" indent="-685800">
              <a:buSzPct val="100000"/>
              <a:buFont typeface="Wingdings" panose="05000000000000000000" pitchFamily="2" charset="2"/>
              <a:buChar char="p"/>
            </a:pPr>
            <a:r>
              <a:rPr kumimoji="1" lang="zh-CN" altLang="en-US" sz="4000" b="1" dirty="0">
                <a:solidFill>
                  <a:schemeClr val="bg1"/>
                </a:solidFill>
                <a:latin typeface="+mn-ea"/>
                <a:cs typeface="Arial" panose="020B0604020202020204" pitchFamily="34" charset="0"/>
              </a:rPr>
              <a:t>智慧云盘概述</a:t>
            </a:r>
            <a:endParaRPr kumimoji="1" lang="en-US" altLang="zh-CN" sz="4000" b="1" dirty="0">
              <a:solidFill>
                <a:schemeClr val="bg1"/>
              </a:solidFill>
              <a:latin typeface="+mn-ea"/>
              <a:cs typeface="Arial" panose="020B0604020202020204" pitchFamily="34" charset="0"/>
            </a:endParaRPr>
          </a:p>
          <a:p>
            <a:pPr marL="685800" indent="-685800">
              <a:buFont typeface="Wingdings" panose="05000000000000000000" pitchFamily="2" charset="2"/>
              <a:buChar char="p"/>
            </a:pPr>
            <a:endParaRPr kumimoji="1" lang="en-US" altLang="zh-CN" sz="4000" b="1" dirty="0">
              <a:solidFill>
                <a:schemeClr val="bg1"/>
              </a:solidFill>
              <a:latin typeface="+mn-ea"/>
              <a:cs typeface="Arial" panose="020B0604020202020204" pitchFamily="34" charset="0"/>
            </a:endParaRPr>
          </a:p>
          <a:p>
            <a:pPr marL="685800" indent="-685800">
              <a:buFont typeface="Wingdings" panose="05000000000000000000" pitchFamily="2" charset="2"/>
              <a:buChar char="p"/>
            </a:pPr>
            <a:r>
              <a:rPr lang="zh-CN" altLang="en-US" sz="4000" b="1" dirty="0">
                <a:solidFill>
                  <a:schemeClr val="bg1"/>
                </a:solidFill>
                <a:latin typeface="+mn-ea"/>
              </a:rPr>
              <a:t>云盘的登录安装介绍</a:t>
            </a:r>
            <a:endParaRPr lang="en-US" altLang="zh-CN" sz="4000" b="1" dirty="0">
              <a:solidFill>
                <a:schemeClr val="bg1"/>
              </a:solidFill>
              <a:latin typeface="+mn-ea"/>
            </a:endParaRPr>
          </a:p>
          <a:p>
            <a:pPr marL="685800" indent="-685800">
              <a:buFont typeface="Wingdings" panose="05000000000000000000" pitchFamily="2" charset="2"/>
              <a:buChar char="p"/>
            </a:pPr>
            <a:endParaRPr lang="zh-CN" altLang="en-US" sz="4000" b="1" dirty="0">
              <a:solidFill>
                <a:schemeClr val="bg1"/>
              </a:solidFill>
              <a:latin typeface="+mn-ea"/>
            </a:endParaRPr>
          </a:p>
          <a:p>
            <a:pPr marL="685800" indent="-685800">
              <a:buFont typeface="Wingdings" panose="05000000000000000000" pitchFamily="2" charset="2"/>
              <a:buChar char="n"/>
            </a:pPr>
            <a:r>
              <a:rPr lang="zh-CN" altLang="en-US" sz="4000" b="1" dirty="0">
                <a:solidFill>
                  <a:schemeClr val="bg1"/>
                </a:solidFill>
                <a:latin typeface="+mn-ea"/>
              </a:rPr>
              <a:t>云盘操作方法介绍</a:t>
            </a:r>
            <a:endParaRPr lang="en-US" altLang="zh-CN" sz="4000" b="1" dirty="0">
              <a:solidFill>
                <a:schemeClr val="bg1"/>
              </a:solidFill>
              <a:latin typeface="+mn-ea"/>
            </a:endParaRPr>
          </a:p>
          <a:p>
            <a:pPr marL="685800" indent="-685800">
              <a:buFont typeface="Wingdings" panose="05000000000000000000" pitchFamily="2" charset="2"/>
              <a:buChar char="p"/>
            </a:pPr>
            <a:endParaRPr lang="en-US" altLang="zh-CN" sz="4000" b="1" dirty="0">
              <a:solidFill>
                <a:schemeClr val="bg1"/>
              </a:solidFill>
              <a:latin typeface="+mn-ea"/>
            </a:endParaRPr>
          </a:p>
          <a:p>
            <a:pPr marL="685800" indent="-685800">
              <a:buFont typeface="Wingdings" panose="05000000000000000000" pitchFamily="2" charset="2"/>
              <a:buChar char="p"/>
            </a:pPr>
            <a:r>
              <a:rPr lang="zh-CN" altLang="en-US" sz="4000" b="1" dirty="0">
                <a:solidFill>
                  <a:schemeClr val="bg1"/>
                </a:solidFill>
                <a:latin typeface="+mn-ea"/>
              </a:rPr>
              <a:t>云盘应用场景</a:t>
            </a:r>
            <a:endParaRPr lang="zh-CN" altLang="en-US" sz="4000" b="1" dirty="0">
              <a:solidFill>
                <a:schemeClr val="bg1"/>
              </a:solidFill>
              <a:latin typeface="+mn-ea"/>
            </a:endParaRPr>
          </a:p>
          <a:p>
            <a:pPr marL="342900" indent="-342900">
              <a:buFont typeface="Wingdings" panose="05000000000000000000" pitchFamily="2" charset="2"/>
              <a:buChar char="p"/>
            </a:pPr>
            <a:endParaRPr kumimoji="1" lang="en-US" altLang="zh-CN" sz="1400" dirty="0">
              <a:solidFill>
                <a:schemeClr val="bg1"/>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文件夹新建</a:t>
            </a:r>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&amp;</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删除</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3"/>
          <p:cNvSpPr txBox="1">
            <a:spLocks noChangeArrowheads="1"/>
          </p:cNvSpPr>
          <p:nvPr/>
        </p:nvSpPr>
        <p:spPr bwMode="gray">
          <a:xfrm>
            <a:off x="572292" y="1125466"/>
            <a:ext cx="5566271"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新建文件夹</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进入联想云盘系统，直接点击，或者在联想云盘系统空白处，单击右键，选择“新建文件夹”，即可新建文件夹。 </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bwMode="gray">
          <a:xfrm>
            <a:off x="6395288" y="1125467"/>
            <a:ext cx="5566271"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删除文件夹</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右击需要删除的文件夹，在弹出的菜单中，选择“删除”，点击“确定”，即可删除文件夹。 </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4028" y="2612869"/>
            <a:ext cx="5543591" cy="3419500"/>
          </a:xfrm>
          <a:prstGeom prst="rect">
            <a:avLst/>
          </a:prstGeom>
        </p:spPr>
      </p:pic>
      <p:pic>
        <p:nvPicPr>
          <p:cNvPr id="8" name="图片 7"/>
          <p:cNvPicPr>
            <a:picLocks noChangeAspect="1"/>
          </p:cNvPicPr>
          <p:nvPr/>
        </p:nvPicPr>
        <p:blipFill>
          <a:blip r:embed="rId2"/>
          <a:stretch>
            <a:fillRect/>
          </a:stretch>
        </p:blipFill>
        <p:spPr>
          <a:xfrm>
            <a:off x="6474576" y="2612870"/>
            <a:ext cx="5004694" cy="3419500"/>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p:nvPr/>
        </p:nvSpPr>
        <p:spPr bwMode="gray">
          <a:xfrm>
            <a:off x="596591" y="274583"/>
            <a:ext cx="9676481" cy="52070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1218565" algn="l"/>
              </a:tabLst>
              <a:defRPr/>
            </a:pP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客户端管理区功能</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p:cNvSpPr txBox="1"/>
          <p:nvPr/>
        </p:nvSpPr>
        <p:spPr>
          <a:xfrm>
            <a:off x="520700" y="969608"/>
            <a:ext cx="11229975" cy="874407"/>
          </a:xfrm>
          <a:prstGeom prst="rect">
            <a:avLst/>
          </a:prstGeom>
          <a:noFill/>
        </p:spPr>
        <p:txBody>
          <a:bodyPr wrap="square" rtlCol="0">
            <a:spAutoFit/>
          </a:bodyPr>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面包屑路径复制</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粘贴功能通过面包屑的复制和粘贴，可以快速的复制文件夹路径，同时可以使用粘贴快速进入文件夹，面包屑目录树展开功能</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nvGrpSpPr>
          <p:cNvPr id="10" name="组 8"/>
          <p:cNvGrpSpPr/>
          <p:nvPr/>
        </p:nvGrpSpPr>
        <p:grpSpPr>
          <a:xfrm>
            <a:off x="935957" y="1851764"/>
            <a:ext cx="5072585" cy="3883999"/>
            <a:chOff x="6060553" y="2135803"/>
            <a:chExt cx="5072585" cy="3883999"/>
          </a:xfrm>
        </p:grpSpPr>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60554" y="4928924"/>
              <a:ext cx="5072584" cy="1090878"/>
            </a:xfrm>
            <a:prstGeom prst="rect">
              <a:avLst/>
            </a:prstGeom>
            <a:ln>
              <a:solidFill>
                <a:srgbClr val="00B0F0"/>
              </a:solidFill>
            </a:ln>
          </p:spPr>
        </p:pic>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0554" y="3460215"/>
              <a:ext cx="5072584" cy="1468708"/>
            </a:xfrm>
            <a:prstGeom prst="rect">
              <a:avLst/>
            </a:prstGeom>
            <a:ln>
              <a:solidFill>
                <a:srgbClr val="00B0F0"/>
              </a:solidFill>
            </a:ln>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553" y="2135803"/>
              <a:ext cx="5072584" cy="1324412"/>
            </a:xfrm>
            <a:prstGeom prst="rect">
              <a:avLst/>
            </a:prstGeom>
            <a:ln>
              <a:solidFill>
                <a:srgbClr val="00B0F0"/>
              </a:solidFill>
            </a:ln>
          </p:spPr>
        </p:pic>
      </p:grpSp>
      <p:pic>
        <p:nvPicPr>
          <p:cNvPr id="3" name="图片 2"/>
          <p:cNvPicPr>
            <a:picLocks noChangeAspect="1"/>
          </p:cNvPicPr>
          <p:nvPr/>
        </p:nvPicPr>
        <p:blipFill>
          <a:blip r:embed="rId4"/>
          <a:stretch>
            <a:fillRect/>
          </a:stretch>
        </p:blipFill>
        <p:spPr>
          <a:xfrm>
            <a:off x="7599261" y="1838958"/>
            <a:ext cx="3079096" cy="4049434"/>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文件夹显示方式</a:t>
            </a:r>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&amp;</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重命名</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3"/>
          <p:cNvSpPr txBox="1">
            <a:spLocks noChangeArrowheads="1"/>
          </p:cNvSpPr>
          <p:nvPr/>
        </p:nvSpPr>
        <p:spPr bwMode="gray">
          <a:xfrm>
            <a:off x="6506760" y="1018685"/>
            <a:ext cx="5523315"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文件</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文件夹重命名</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选择任意一个</a:t>
            </a:r>
            <a:r>
              <a:rPr lang="zh-CN" altLang="en-US" sz="1600">
                <a:solidFill>
                  <a:schemeClr val="bg1"/>
                </a:solidFill>
                <a:latin typeface="微软雅黑" panose="020B0503020204020204" pitchFamily="34" charset="-122"/>
                <a:ea typeface="微软雅黑" panose="020B0503020204020204" pitchFamily="34" charset="-122"/>
              </a:rPr>
              <a:t>文件或文件夹，</a:t>
            </a:r>
            <a:r>
              <a:rPr lang="zh-CN" altLang="zh-CN" sz="1600" dirty="0">
                <a:solidFill>
                  <a:schemeClr val="bg1"/>
                </a:solidFill>
                <a:latin typeface="微软雅黑" panose="020B0503020204020204" pitchFamily="34" charset="-122"/>
                <a:ea typeface="微软雅黑" panose="020B0503020204020204" pitchFamily="34" charset="-122"/>
              </a:rPr>
              <a:t>在</a:t>
            </a:r>
            <a:r>
              <a:rPr lang="zh-CN" altLang="en-US" sz="1600" dirty="0">
                <a:solidFill>
                  <a:schemeClr val="bg1"/>
                </a:solidFill>
                <a:latin typeface="微软雅黑" panose="020B0503020204020204" pitchFamily="34" charset="-122"/>
                <a:ea typeface="微软雅黑" panose="020B0503020204020204" pitchFamily="34" charset="-122"/>
              </a:rPr>
              <a:t>右键</a:t>
            </a:r>
            <a:r>
              <a:rPr lang="zh-CN" altLang="zh-CN" sz="1600" dirty="0">
                <a:solidFill>
                  <a:schemeClr val="bg1"/>
                </a:solidFill>
                <a:latin typeface="微软雅黑" panose="020B0503020204020204" pitchFamily="34" charset="-122"/>
                <a:ea typeface="微软雅黑" panose="020B0503020204020204" pitchFamily="34" charset="-122"/>
              </a:rPr>
              <a:t>菜单中点击“</a:t>
            </a:r>
            <a:r>
              <a:rPr lang="zh-CN" altLang="en-US" sz="1600" dirty="0">
                <a:solidFill>
                  <a:schemeClr val="bg1"/>
                </a:solidFill>
                <a:latin typeface="微软雅黑" panose="020B0503020204020204" pitchFamily="34" charset="-122"/>
                <a:ea typeface="微软雅黑" panose="020B0503020204020204" pitchFamily="34" charset="-122"/>
              </a:rPr>
              <a:t>重命名</a:t>
            </a:r>
            <a:r>
              <a:rPr lang="zh-CN" altLang="zh-CN" sz="1600" dirty="0">
                <a:solidFill>
                  <a:schemeClr val="bg1"/>
                </a:solidFill>
                <a:latin typeface="微软雅黑" panose="020B0503020204020204" pitchFamily="34" charset="-122"/>
                <a:ea typeface="微软雅黑" panose="020B0503020204020204" pitchFamily="34" charset="-122"/>
              </a:rPr>
              <a:t>”，用户可以</a:t>
            </a:r>
            <a:r>
              <a:rPr lang="zh-CN" altLang="en-US" sz="1600" dirty="0">
                <a:solidFill>
                  <a:schemeClr val="bg1"/>
                </a:solidFill>
                <a:latin typeface="微软雅黑" panose="020B0503020204020204" pitchFamily="34" charset="-122"/>
                <a:ea typeface="微软雅黑" panose="020B0503020204020204" pitchFamily="34" charset="-122"/>
              </a:rPr>
              <a:t>根据需要修改文件名。</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gray">
          <a:xfrm>
            <a:off x="623887" y="1018685"/>
            <a:ext cx="5523315"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文件</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文件夹夹显示方式</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点击操作区菜单栏后面的显示方式切换按钮，即</a:t>
            </a:r>
            <a:r>
              <a:rPr lang="zh-CN" altLang="en-US" sz="1600">
                <a:solidFill>
                  <a:schemeClr val="bg1"/>
                </a:solidFill>
                <a:latin typeface="微软雅黑" panose="020B0503020204020204" pitchFamily="34" charset="-122"/>
                <a:ea typeface="微软雅黑" panose="020B0503020204020204" pitchFamily="34" charset="-122"/>
              </a:rPr>
              <a:t>可切换文件夹内</a:t>
            </a:r>
            <a:r>
              <a:rPr lang="zh-CN" altLang="en-US" sz="1600" dirty="0">
                <a:solidFill>
                  <a:schemeClr val="bg1"/>
                </a:solidFill>
                <a:latin typeface="微软雅黑" panose="020B0503020204020204" pitchFamily="34" charset="-122"/>
                <a:ea typeface="微软雅黑" panose="020B0503020204020204" pitchFamily="34" charset="-122"/>
              </a:rPr>
              <a:t>文件的显示方式，可在列表显示和缩略图显示间切换。</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97614" y="2353235"/>
            <a:ext cx="5351303" cy="1983441"/>
          </a:xfrm>
          <a:prstGeom prst="rect">
            <a:avLst/>
          </a:prstGeom>
        </p:spPr>
      </p:pic>
      <p:pic>
        <p:nvPicPr>
          <p:cNvPr id="8" name="图片 7"/>
          <p:cNvPicPr>
            <a:picLocks noChangeAspect="1"/>
          </p:cNvPicPr>
          <p:nvPr/>
        </p:nvPicPr>
        <p:blipFill>
          <a:blip r:embed="rId2"/>
          <a:stretch>
            <a:fillRect/>
          </a:stretch>
        </p:blipFill>
        <p:spPr>
          <a:xfrm>
            <a:off x="197614" y="4386245"/>
            <a:ext cx="5351302" cy="2317824"/>
          </a:xfrm>
          <a:prstGeom prst="rect">
            <a:avLst/>
          </a:prstGeom>
        </p:spPr>
      </p:pic>
      <p:pic>
        <p:nvPicPr>
          <p:cNvPr id="11" name="图片 10"/>
          <p:cNvPicPr>
            <a:picLocks noChangeAspect="1"/>
          </p:cNvPicPr>
          <p:nvPr/>
        </p:nvPicPr>
        <p:blipFill>
          <a:blip r:embed="rId3"/>
          <a:stretch>
            <a:fillRect/>
          </a:stretch>
        </p:blipFill>
        <p:spPr>
          <a:xfrm>
            <a:off x="6643085" y="2292724"/>
            <a:ext cx="5328668" cy="334091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文件夹上</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传</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474028" y="1001415"/>
            <a:ext cx="5503863" cy="1639887"/>
          </a:xfrm>
        </p:spPr>
        <p:txBody>
          <a:bodyPr vert="horz" lIns="0" tIns="0" rIns="0" bIns="0" rtlCol="0">
            <a:normAutofit lnSpcReduction="10000"/>
          </a:bodyPr>
          <a:lstStyle/>
          <a:p>
            <a:pPr marL="171450" indent="-171450">
              <a:lnSpc>
                <a:spcPct val="150000"/>
              </a:lnSpc>
              <a:buClr>
                <a:srgbClr val="A9D9FF"/>
              </a:buClr>
              <a:buFont typeface="Wingdings" panose="05000000000000000000" pitchFamily="2" charset="2"/>
              <a:buChar char="l"/>
            </a:pPr>
            <a:r>
              <a:rPr lang="zh-CN" altLang="en-US" sz="1800" b="1" dirty="0">
                <a:solidFill>
                  <a:schemeClr val="bg1"/>
                </a:solidFill>
                <a:latin typeface="微软雅黑" panose="020B0503020204020204" pitchFamily="34" charset="-122"/>
                <a:ea typeface="微软雅黑" panose="020B0503020204020204" pitchFamily="34" charset="-122"/>
              </a:rPr>
              <a:t>上传按钮进行上传</a:t>
            </a:r>
            <a:endParaRPr lang="zh-CN" altLang="en-US" sz="1800" b="1"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dirty="0">
                <a:solidFill>
                  <a:schemeClr val="bg1"/>
                </a:solidFill>
                <a:latin typeface="微软雅黑" panose="020B0503020204020204" pitchFamily="34" charset="-122"/>
                <a:ea typeface="微软雅黑" panose="020B0503020204020204" pitchFamily="34" charset="-122"/>
              </a:rPr>
              <a:t>打开需要上</a:t>
            </a:r>
            <a:r>
              <a:rPr lang="zh-CN" altLang="en-US" sz="1600">
                <a:solidFill>
                  <a:schemeClr val="bg1"/>
                </a:solidFill>
                <a:latin typeface="微软雅黑" panose="020B0503020204020204" pitchFamily="34" charset="-122"/>
                <a:ea typeface="微软雅黑" panose="020B0503020204020204" pitchFamily="34" charset="-122"/>
              </a:rPr>
              <a:t>传的文件夹位置</a:t>
            </a:r>
            <a:r>
              <a:rPr lang="zh-CN" altLang="en-US" sz="1600" dirty="0">
                <a:solidFill>
                  <a:schemeClr val="bg1"/>
                </a:solidFill>
                <a:latin typeface="微软雅黑" panose="020B0503020204020204" pitchFamily="34" charset="-122"/>
                <a:ea typeface="微软雅黑" panose="020B0503020204020204" pitchFamily="34" charset="-122"/>
              </a:rPr>
              <a:t>，点击操作区菜单中“上传”按钮；</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dirty="0">
                <a:solidFill>
                  <a:schemeClr val="bg1"/>
                </a:solidFill>
                <a:latin typeface="微软雅黑" panose="020B0503020204020204" pitchFamily="34" charset="-122"/>
                <a:ea typeface="微软雅黑" panose="020B0503020204020204" pitchFamily="34" charset="-122"/>
              </a:rPr>
              <a:t>点击选择上传</a:t>
            </a:r>
            <a:r>
              <a:rPr lang="zh-CN" altLang="en-US" sz="1600">
                <a:solidFill>
                  <a:schemeClr val="bg1"/>
                </a:solidFill>
                <a:latin typeface="微软雅黑" panose="020B0503020204020204" pitchFamily="34" charset="-122"/>
                <a:ea typeface="微软雅黑" panose="020B0503020204020204" pitchFamily="34" charset="-122"/>
              </a:rPr>
              <a:t>文件或文件夹按钮</a:t>
            </a:r>
            <a:r>
              <a:rPr lang="zh-CN" altLang="en-US" sz="1600" dirty="0">
                <a:solidFill>
                  <a:schemeClr val="bg1"/>
                </a:solidFill>
                <a:latin typeface="微软雅黑" panose="020B0503020204020204" pitchFamily="34" charset="-122"/>
                <a:ea typeface="微软雅黑" panose="020B0503020204020204" pitchFamily="34" charset="-122"/>
              </a:rPr>
              <a:t>，选择本地上传</a:t>
            </a:r>
            <a:r>
              <a:rPr lang="zh-CN" altLang="en-US" sz="1600">
                <a:solidFill>
                  <a:schemeClr val="bg1"/>
                </a:solidFill>
                <a:latin typeface="微软雅黑" panose="020B0503020204020204" pitchFamily="34" charset="-122"/>
                <a:ea typeface="微软雅黑" panose="020B0503020204020204" pitchFamily="34" charset="-122"/>
              </a:rPr>
              <a:t>文件或文件夹；</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Rectangle 3"/>
          <p:cNvSpPr txBox="1">
            <a:spLocks noChangeArrowheads="1"/>
          </p:cNvSpPr>
          <p:nvPr/>
        </p:nvSpPr>
        <p:spPr bwMode="gray">
          <a:xfrm>
            <a:off x="6527800" y="1001941"/>
            <a:ext cx="5503075" cy="1639361"/>
          </a:xfrm>
          <a:prstGeom prst="rect">
            <a:avLst/>
          </a:prstGeom>
        </p:spPr>
        <p:txBody>
          <a:bodyPr lIns="0" tIns="0" rIns="0" bIns="0"/>
          <a:lstStyle/>
          <a:p>
            <a:pPr marL="171450" indent="-171450">
              <a:lnSpc>
                <a:spcPct val="150000"/>
              </a:lnSpc>
              <a:spcBef>
                <a:spcPts val="1000"/>
              </a:spcBef>
              <a:buClr>
                <a:srgbClr val="A9D9FF"/>
              </a:buClr>
              <a:buFont typeface="Wingdings" panose="05000000000000000000" pitchFamily="2" charset="2"/>
              <a:buChar char="l"/>
            </a:pPr>
            <a:r>
              <a:rPr lang="zh-CN" altLang="en-US" sz="1700" b="1" dirty="0">
                <a:solidFill>
                  <a:schemeClr val="bg1"/>
                </a:solidFill>
                <a:latin typeface="微软雅黑" panose="020B0503020204020204" pitchFamily="34" charset="-122"/>
                <a:ea typeface="微软雅黑" panose="020B0503020204020204" pitchFamily="34" charset="-122"/>
              </a:rPr>
              <a:t>本地拖拽</a:t>
            </a:r>
            <a:r>
              <a:rPr lang="en-US" altLang="zh-CN" sz="1700" b="1" dirty="0">
                <a:solidFill>
                  <a:schemeClr val="bg1"/>
                </a:solidFill>
                <a:latin typeface="微软雅黑" panose="020B0503020204020204" pitchFamily="34" charset="-122"/>
                <a:ea typeface="微软雅黑" panose="020B0503020204020204" pitchFamily="34" charset="-122"/>
              </a:rPr>
              <a:t>&amp;</a:t>
            </a:r>
            <a:r>
              <a:rPr lang="zh-CN" altLang="en-US" sz="1700" b="1" dirty="0">
                <a:solidFill>
                  <a:schemeClr val="bg1"/>
                </a:solidFill>
                <a:latin typeface="微软雅黑" panose="020B0503020204020204" pitchFamily="34" charset="-122"/>
                <a:ea typeface="微软雅黑" panose="020B0503020204020204" pitchFamily="34" charset="-122"/>
              </a:rPr>
              <a:t>右键进行上传</a:t>
            </a:r>
            <a:endParaRPr lang="zh-CN" altLang="en-US" sz="1700" b="1" dirty="0">
              <a:solidFill>
                <a:schemeClr val="bg1"/>
              </a:solidFill>
              <a:latin typeface="微软雅黑" panose="020B0503020204020204" pitchFamily="34" charset="-122"/>
              <a:ea typeface="微软雅黑" panose="020B0503020204020204" pitchFamily="34" charset="-122"/>
            </a:endParaRPr>
          </a:p>
          <a:p>
            <a:pPr marL="228600" indent="-228600">
              <a:spcBef>
                <a:spcPts val="1000"/>
              </a:spcBef>
              <a:buClr>
                <a:srgbClr val="A9D9FF"/>
              </a:buClr>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rPr>
              <a:t>可将本地</a:t>
            </a:r>
            <a:r>
              <a:rPr lang="zh-CN" altLang="en-US" sz="1600">
                <a:solidFill>
                  <a:schemeClr val="bg1"/>
                </a:solidFill>
                <a:latin typeface="微软雅黑" panose="020B0503020204020204" pitchFamily="34" charset="-122"/>
                <a:ea typeface="微软雅黑" panose="020B0503020204020204" pitchFamily="34" charset="-122"/>
              </a:rPr>
              <a:t>文件或文件夹直接</a:t>
            </a:r>
            <a:r>
              <a:rPr lang="zh-CN" altLang="en-US" sz="1600" dirty="0">
                <a:solidFill>
                  <a:schemeClr val="bg1"/>
                </a:solidFill>
                <a:latin typeface="微软雅黑" panose="020B0503020204020204" pitchFamily="34" charset="-122"/>
                <a:ea typeface="微软雅黑" panose="020B0503020204020204" pitchFamily="34" charset="-122"/>
              </a:rPr>
              <a:t>拖拽至客户端</a:t>
            </a:r>
            <a:r>
              <a:rPr lang="zh-CN" altLang="en-US" sz="1600">
                <a:solidFill>
                  <a:schemeClr val="bg1"/>
                </a:solidFill>
                <a:latin typeface="微软雅黑" panose="020B0503020204020204" pitchFamily="34" charset="-122"/>
                <a:ea typeface="微软雅黑" panose="020B0503020204020204" pitchFamily="34" charset="-122"/>
              </a:rPr>
              <a:t>操作区；</a:t>
            </a:r>
            <a:endParaRPr lang="zh-CN" altLang="en-US" sz="1600" dirty="0">
              <a:solidFill>
                <a:schemeClr val="bg1"/>
              </a:solidFill>
              <a:latin typeface="微软雅黑" panose="020B0503020204020204" pitchFamily="34" charset="-122"/>
              <a:ea typeface="微软雅黑" panose="020B0503020204020204" pitchFamily="34" charset="-122"/>
            </a:endParaRPr>
          </a:p>
          <a:p>
            <a:pPr marL="228600" indent="-228600">
              <a:spcBef>
                <a:spcPts val="1000"/>
              </a:spcBef>
              <a:buClr>
                <a:srgbClr val="A9D9FF"/>
              </a:buClr>
              <a:buFont typeface="Arial" panose="020B0604020202020204" pitchFamily="34" charset="0"/>
              <a:buChar char="•"/>
            </a:pPr>
            <a:r>
              <a:rPr lang="zh-CN" altLang="en-US" sz="1600">
                <a:solidFill>
                  <a:schemeClr val="bg1"/>
                </a:solidFill>
                <a:latin typeface="微软雅黑" panose="020B0503020204020204" pitchFamily="34" charset="-122"/>
                <a:ea typeface="微软雅黑" panose="020B0503020204020204" pitchFamily="34" charset="-122"/>
              </a:rPr>
              <a:t>选择本地文件</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文件夹右键</a:t>
            </a:r>
            <a:r>
              <a:rPr lang="zh-CN" altLang="en-US" sz="1600" dirty="0">
                <a:solidFill>
                  <a:schemeClr val="bg1"/>
                </a:solidFill>
                <a:latin typeface="微软雅黑" panose="020B0503020204020204" pitchFamily="34" charset="-122"/>
                <a:ea typeface="微软雅黑" panose="020B0503020204020204" pitchFamily="34" charset="-122"/>
              </a:rPr>
              <a:t>菜单中的上</a:t>
            </a:r>
            <a:r>
              <a:rPr lang="zh-CN" altLang="en-US" sz="1600">
                <a:solidFill>
                  <a:schemeClr val="bg1"/>
                </a:solidFill>
                <a:latin typeface="微软雅黑" panose="020B0503020204020204" pitchFamily="34" charset="-122"/>
                <a:ea typeface="微软雅黑" panose="020B0503020204020204" pitchFamily="34" charset="-122"/>
              </a:rPr>
              <a:t>传至联想云盘系统，</a:t>
            </a:r>
            <a:r>
              <a:rPr lang="zh-CN" altLang="en-US" sz="1600" dirty="0">
                <a:solidFill>
                  <a:schemeClr val="bg1"/>
                </a:solidFill>
                <a:latin typeface="微软雅黑" panose="020B0503020204020204" pitchFamily="34" charset="-122"/>
                <a:ea typeface="微软雅黑" panose="020B0503020204020204" pitchFamily="34" charset="-122"/>
              </a:rPr>
              <a:t>进行</a:t>
            </a:r>
            <a:r>
              <a:rPr lang="zh-CN" altLang="en-US" sz="1600">
                <a:solidFill>
                  <a:schemeClr val="bg1"/>
                </a:solidFill>
                <a:latin typeface="微软雅黑" panose="020B0503020204020204" pitchFamily="34" charset="-122"/>
                <a:ea typeface="微软雅黑" panose="020B0503020204020204" pitchFamily="34" charset="-122"/>
              </a:rPr>
              <a:t>文件或文件夹的</a:t>
            </a:r>
            <a:r>
              <a:rPr lang="zh-CN" altLang="en-US" sz="1600" dirty="0">
                <a:solidFill>
                  <a:schemeClr val="bg1"/>
                </a:solidFill>
                <a:latin typeface="微软雅黑" panose="020B0503020204020204" pitchFamily="34" charset="-122"/>
                <a:ea typeface="微软雅黑" panose="020B0503020204020204" pitchFamily="34" charset="-122"/>
              </a:rPr>
              <a:t>上传操作。</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21966" y="2690865"/>
            <a:ext cx="5755925" cy="3371875"/>
          </a:xfrm>
          <a:prstGeom prst="rect">
            <a:avLst/>
          </a:prstGeom>
        </p:spPr>
      </p:pic>
      <p:pic>
        <p:nvPicPr>
          <p:cNvPr id="7" name="图片 6"/>
          <p:cNvPicPr>
            <a:picLocks noChangeAspect="1"/>
          </p:cNvPicPr>
          <p:nvPr/>
        </p:nvPicPr>
        <p:blipFill>
          <a:blip r:embed="rId2"/>
          <a:stretch>
            <a:fillRect/>
          </a:stretch>
        </p:blipFill>
        <p:spPr>
          <a:xfrm>
            <a:off x="6781628" y="2641303"/>
            <a:ext cx="5249247" cy="342143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424012" y="1105287"/>
            <a:ext cx="6575729" cy="4647426"/>
          </a:xfrm>
          <a:prstGeom prst="rect">
            <a:avLst/>
          </a:prstGeom>
          <a:noFill/>
        </p:spPr>
        <p:txBody>
          <a:bodyPr wrap="square" rtlCol="0">
            <a:spAutoFit/>
          </a:bodyPr>
          <a:lstStyle/>
          <a:p>
            <a:pPr marL="685800" indent="-685800">
              <a:buSzPct val="100000"/>
              <a:buFont typeface="Wingdings" panose="05000000000000000000" pitchFamily="2" charset="2"/>
              <a:buChar char="n"/>
            </a:pPr>
            <a:r>
              <a:rPr kumimoji="1" lang="zh-CN" altLang="en-US" sz="4000" b="1" dirty="0">
                <a:solidFill>
                  <a:schemeClr val="bg1"/>
                </a:solidFill>
                <a:latin typeface="+mn-ea"/>
                <a:cs typeface="Arial" panose="020B0604020202020204" pitchFamily="34" charset="0"/>
              </a:rPr>
              <a:t>智慧云盘概述</a:t>
            </a:r>
            <a:endParaRPr kumimoji="1" lang="en-US" altLang="zh-CN" sz="4000" b="1" dirty="0">
              <a:solidFill>
                <a:schemeClr val="bg1"/>
              </a:solidFill>
              <a:latin typeface="+mn-ea"/>
              <a:cs typeface="Arial" panose="020B0604020202020204" pitchFamily="34" charset="0"/>
            </a:endParaRPr>
          </a:p>
          <a:p>
            <a:pPr marL="685800" indent="-685800">
              <a:buFont typeface="Wingdings" panose="05000000000000000000" pitchFamily="2" charset="2"/>
              <a:buChar char="p"/>
            </a:pPr>
            <a:endParaRPr kumimoji="1" lang="en-US" altLang="zh-CN" sz="4000" b="1" dirty="0">
              <a:solidFill>
                <a:schemeClr val="bg1"/>
              </a:solidFill>
              <a:latin typeface="+mn-ea"/>
              <a:cs typeface="Arial" panose="020B0604020202020204" pitchFamily="34" charset="0"/>
            </a:endParaRPr>
          </a:p>
          <a:p>
            <a:pPr marL="685800" indent="-685800">
              <a:buFont typeface="Wingdings" panose="05000000000000000000" pitchFamily="2" charset="2"/>
              <a:buChar char="p"/>
            </a:pPr>
            <a:r>
              <a:rPr lang="zh-CN" altLang="en-US" sz="4000" b="1" dirty="0">
                <a:solidFill>
                  <a:schemeClr val="bg1"/>
                </a:solidFill>
                <a:latin typeface="+mn-ea"/>
              </a:rPr>
              <a:t>云盘的登录安装介绍</a:t>
            </a:r>
            <a:endParaRPr lang="en-US" altLang="zh-CN" sz="4000" b="1" dirty="0">
              <a:solidFill>
                <a:schemeClr val="bg1"/>
              </a:solidFill>
              <a:latin typeface="+mn-ea"/>
            </a:endParaRPr>
          </a:p>
          <a:p>
            <a:pPr marL="685800" indent="-685800">
              <a:buFont typeface="Wingdings" panose="05000000000000000000" pitchFamily="2" charset="2"/>
              <a:buChar char="p"/>
            </a:pPr>
            <a:endParaRPr lang="zh-CN" altLang="en-US" sz="4000" b="1" dirty="0">
              <a:solidFill>
                <a:schemeClr val="bg1"/>
              </a:solidFill>
              <a:latin typeface="+mn-ea"/>
            </a:endParaRPr>
          </a:p>
          <a:p>
            <a:pPr marL="685800" indent="-685800">
              <a:buFont typeface="Wingdings" panose="05000000000000000000" pitchFamily="2" charset="2"/>
              <a:buChar char="p"/>
            </a:pPr>
            <a:r>
              <a:rPr lang="zh-CN" altLang="en-US" sz="4000" b="1" dirty="0">
                <a:solidFill>
                  <a:schemeClr val="bg1"/>
                </a:solidFill>
                <a:latin typeface="+mn-ea"/>
              </a:rPr>
              <a:t>云盘操作方法介绍</a:t>
            </a:r>
            <a:endParaRPr lang="en-US" altLang="zh-CN" sz="4000" b="1" dirty="0">
              <a:solidFill>
                <a:schemeClr val="bg1"/>
              </a:solidFill>
              <a:latin typeface="+mn-ea"/>
            </a:endParaRPr>
          </a:p>
          <a:p>
            <a:pPr marL="685800" indent="-685800">
              <a:buFont typeface="Wingdings" panose="05000000000000000000" pitchFamily="2" charset="2"/>
              <a:buChar char="p"/>
            </a:pPr>
            <a:endParaRPr lang="en-US" altLang="zh-CN" sz="4000" b="1" dirty="0">
              <a:solidFill>
                <a:schemeClr val="bg1"/>
              </a:solidFill>
              <a:latin typeface="+mn-ea"/>
            </a:endParaRPr>
          </a:p>
          <a:p>
            <a:pPr marL="685800" indent="-685800">
              <a:buFont typeface="Wingdings" panose="05000000000000000000" pitchFamily="2" charset="2"/>
              <a:buChar char="p"/>
            </a:pPr>
            <a:r>
              <a:rPr lang="zh-CN" altLang="en-US" sz="4000" b="1" dirty="0">
                <a:solidFill>
                  <a:schemeClr val="bg1"/>
                </a:solidFill>
                <a:latin typeface="+mn-ea"/>
              </a:rPr>
              <a:t>云盘应用场景</a:t>
            </a:r>
            <a:endParaRPr lang="zh-CN" altLang="en-US" sz="4000" b="1" dirty="0">
              <a:solidFill>
                <a:schemeClr val="bg1"/>
              </a:solidFill>
              <a:latin typeface="+mn-ea"/>
            </a:endParaRPr>
          </a:p>
          <a:p>
            <a:pPr marL="342900" indent="-342900">
              <a:buFont typeface="Wingdings" panose="05000000000000000000" pitchFamily="2" charset="2"/>
              <a:buChar char="p"/>
            </a:pPr>
            <a:endParaRPr kumimoji="1" lang="en-US" altLang="zh-CN" sz="1400" dirty="0">
              <a:solidFill>
                <a:schemeClr val="bg1"/>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文件夹上传功能边界</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2743200" y="1343575"/>
            <a:ext cx="7624944" cy="2226129"/>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en-US" altLang="zh-CN" sz="1800" b="1" dirty="0">
                <a:solidFill>
                  <a:schemeClr val="bg1"/>
                </a:solidFill>
                <a:latin typeface="微软雅黑" panose="020B0503020204020204" pitchFamily="34" charset="-122"/>
                <a:ea typeface="微软雅黑" panose="020B0503020204020204" pitchFamily="34" charset="-122"/>
              </a:rPr>
              <a:t>Web</a:t>
            </a:r>
            <a:r>
              <a:rPr lang="zh-CN" altLang="en-US" sz="1800" b="1" dirty="0">
                <a:solidFill>
                  <a:schemeClr val="bg1"/>
                </a:solidFill>
                <a:latin typeface="微软雅黑" panose="020B0503020204020204" pitchFamily="34" charset="-122"/>
                <a:ea typeface="微软雅黑" panose="020B0503020204020204" pitchFamily="34" charset="-122"/>
              </a:rPr>
              <a:t>端上传边界</a:t>
            </a:r>
            <a:endParaRPr lang="en-US" altLang="zh-CN" sz="1800" b="1"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dirty="0">
                <a:solidFill>
                  <a:schemeClr val="bg1"/>
                </a:solidFill>
                <a:latin typeface="微软雅黑" panose="020B0503020204020204" pitchFamily="34" charset="-122"/>
                <a:ea typeface="微软雅黑" panose="020B0503020204020204" pitchFamily="34" charset="-122"/>
              </a:rPr>
              <a:t>文件大小限制</a:t>
            </a:r>
            <a:r>
              <a:rPr lang="en-US" altLang="zh-CN" sz="1600"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1G</a:t>
            </a:r>
            <a:r>
              <a:rPr lang="zh-CN" altLang="en-US" sz="1600" b="1" dirty="0">
                <a:solidFill>
                  <a:schemeClr val="bg1"/>
                </a:solidFill>
                <a:latin typeface="微软雅黑" panose="020B0503020204020204" pitchFamily="34" charset="-122"/>
                <a:ea typeface="微软雅黑" panose="020B0503020204020204" pitchFamily="34" charset="-122"/>
              </a:rPr>
              <a:t>；</a:t>
            </a:r>
            <a:endParaRPr lang="en-US" altLang="zh-CN" sz="1600" b="1"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dirty="0">
                <a:solidFill>
                  <a:schemeClr val="bg1"/>
                </a:solidFill>
                <a:latin typeface="微软雅黑" panose="020B0503020204020204" pitchFamily="34" charset="-122"/>
                <a:ea typeface="微软雅黑" panose="020B0503020204020204" pitchFamily="34" charset="-122"/>
              </a:rPr>
              <a:t>拖拽上传浏览器限制：</a:t>
            </a:r>
            <a:r>
              <a:rPr lang="en-US" altLang="zh-CN" sz="1600" dirty="0">
                <a:solidFill>
                  <a:schemeClr val="bg1"/>
                </a:solidFill>
                <a:latin typeface="微软雅黑" panose="020B0503020204020204" pitchFamily="34" charset="-122"/>
                <a:ea typeface="微软雅黑" panose="020B0503020204020204" pitchFamily="34" charset="-122"/>
              </a:rPr>
              <a:t>Chrome</a:t>
            </a:r>
            <a:r>
              <a:rPr lang="zh-CN" altLang="en-US" sz="1600" dirty="0">
                <a:solidFill>
                  <a:schemeClr val="bg1"/>
                </a:solidFill>
                <a:latin typeface="微软雅黑" panose="020B0503020204020204" pitchFamily="34" charset="-122"/>
                <a:ea typeface="微软雅黑" panose="020B0503020204020204" pitchFamily="34" charset="-122"/>
              </a:rPr>
              <a:t>内核、</a:t>
            </a:r>
            <a:r>
              <a:rPr lang="en-US" altLang="zh-CN" sz="1600" dirty="0" err="1">
                <a:solidFill>
                  <a:schemeClr val="bg1"/>
                </a:solidFill>
                <a:latin typeface="微软雅黑" panose="020B0503020204020204" pitchFamily="34" charset="-122"/>
                <a:ea typeface="微软雅黑" panose="020B0503020204020204" pitchFamily="34" charset="-122"/>
              </a:rPr>
              <a:t>firefox</a:t>
            </a:r>
            <a:r>
              <a:rPr lang="zh-CN" altLang="en-US" sz="1600" dirty="0">
                <a:solidFill>
                  <a:schemeClr val="bg1"/>
                </a:solidFill>
                <a:latin typeface="微软雅黑" panose="020B0503020204020204" pitchFamily="34" charset="-122"/>
                <a:ea typeface="微软雅黑" panose="020B0503020204020204" pitchFamily="34" charset="-122"/>
              </a:rPr>
              <a:t>、</a:t>
            </a:r>
            <a:r>
              <a:rPr lang="en-US" altLang="zh-CN" sz="1600" dirty="0">
                <a:solidFill>
                  <a:schemeClr val="bg1"/>
                </a:solidFill>
                <a:latin typeface="微软雅黑" panose="020B0503020204020204" pitchFamily="34" charset="-122"/>
                <a:ea typeface="微软雅黑" panose="020B0503020204020204" pitchFamily="34" charset="-122"/>
              </a:rPr>
              <a:t>IE9</a:t>
            </a:r>
            <a:r>
              <a:rPr lang="zh-CN" altLang="en-US" sz="1600" dirty="0">
                <a:solidFill>
                  <a:schemeClr val="bg1"/>
                </a:solidFill>
                <a:latin typeface="微软雅黑" panose="020B0503020204020204" pitchFamily="34" charset="-122"/>
                <a:ea typeface="微软雅黑" panose="020B0503020204020204" pitchFamily="34" charset="-122"/>
              </a:rPr>
              <a:t>及以上内核浏览器支持；</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dirty="0">
                <a:solidFill>
                  <a:schemeClr val="bg1"/>
                </a:solidFill>
                <a:latin typeface="微软雅黑" panose="020B0503020204020204" pitchFamily="34" charset="-122"/>
                <a:ea typeface="微软雅黑" panose="020B0503020204020204" pitchFamily="34" charset="-122"/>
              </a:rPr>
              <a:t>拖拽上传：支持拖拽上传单个文件，压缩包；</a:t>
            </a:r>
            <a:r>
              <a:rPr lang="zh-CN" altLang="en-US" sz="1600" b="1" dirty="0">
                <a:solidFill>
                  <a:schemeClr val="bg1"/>
                </a:solidFill>
                <a:latin typeface="微软雅黑" panose="020B0503020204020204" pitchFamily="34" charset="-122"/>
                <a:ea typeface="微软雅黑" panose="020B0503020204020204" pitchFamily="34" charset="-122"/>
              </a:rPr>
              <a:t>（不支持文件夹拖拽）</a:t>
            </a:r>
            <a:r>
              <a:rPr lang="zh-CN" altLang="en-US"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dirty="0">
                <a:solidFill>
                  <a:schemeClr val="bg1"/>
                </a:solidFill>
                <a:latin typeface="微软雅黑" panose="020B0503020204020204" pitchFamily="34" charset="-122"/>
                <a:ea typeface="微软雅黑" panose="020B0503020204020204" pitchFamily="34" charset="-122"/>
              </a:rPr>
              <a:t>去重功能：支持服务端去重；</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1" name="Rectangle 3"/>
          <p:cNvSpPr txBox="1">
            <a:spLocks noChangeArrowheads="1"/>
          </p:cNvSpPr>
          <p:nvPr/>
        </p:nvSpPr>
        <p:spPr>
          <a:xfrm>
            <a:off x="2906985" y="3725922"/>
            <a:ext cx="7624944" cy="25624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nSpc>
                <a:spcPct val="150000"/>
              </a:lnSpc>
              <a:buClr>
                <a:srgbClr val="A9D9FF"/>
              </a:buClr>
              <a:buFont typeface="Wingdings" panose="05000000000000000000" pitchFamily="2" charset="2"/>
              <a:buChar char="l"/>
            </a:pPr>
            <a:r>
              <a:rPr lang="en-US" altLang="zh-CN" sz="1800" b="1">
                <a:solidFill>
                  <a:schemeClr val="bg1"/>
                </a:solidFill>
                <a:latin typeface="微软雅黑" panose="020B0503020204020204" pitchFamily="34" charset="-122"/>
                <a:ea typeface="微软雅黑" panose="020B0503020204020204" pitchFamily="34" charset="-122"/>
              </a:rPr>
              <a:t>PC</a:t>
            </a:r>
            <a:r>
              <a:rPr lang="zh-CN" altLang="en-US" sz="1800" b="1">
                <a:solidFill>
                  <a:schemeClr val="bg1"/>
                </a:solidFill>
                <a:latin typeface="微软雅黑" panose="020B0503020204020204" pitchFamily="34" charset="-122"/>
                <a:ea typeface="微软雅黑" panose="020B0503020204020204" pitchFamily="34" charset="-122"/>
              </a:rPr>
              <a:t>客户端上传功能边界</a:t>
            </a:r>
            <a:endParaRPr lang="en-US" altLang="zh-CN" sz="1800" b="1">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a:solidFill>
                  <a:schemeClr val="bg1"/>
                </a:solidFill>
                <a:latin typeface="微软雅黑" panose="020B0503020204020204" pitchFamily="34" charset="-122"/>
                <a:ea typeface="微软雅黑" panose="020B0503020204020204" pitchFamily="34" charset="-122"/>
              </a:rPr>
              <a:t>文件大小限制</a:t>
            </a:r>
            <a:r>
              <a:rPr lang="en-US" altLang="zh-CN" sz="1600">
                <a:solidFill>
                  <a:schemeClr val="bg1"/>
                </a:solidFill>
                <a:latin typeface="微软雅黑" panose="020B0503020204020204" pitchFamily="34" charset="-122"/>
                <a:ea typeface="微软雅黑" panose="020B0503020204020204" pitchFamily="34" charset="-122"/>
              </a:rPr>
              <a:t>: </a:t>
            </a:r>
            <a:r>
              <a:rPr lang="zh-CN" altLang="en-US" sz="1600" b="1">
                <a:solidFill>
                  <a:schemeClr val="bg1"/>
                </a:solidFill>
                <a:latin typeface="微软雅黑" panose="020B0503020204020204" pitchFamily="34" charset="-122"/>
                <a:ea typeface="微软雅黑" panose="020B0503020204020204" pitchFamily="34" charset="-122"/>
              </a:rPr>
              <a:t>无限制；</a:t>
            </a:r>
            <a:endParaRPr lang="en-US" altLang="zh-CN" sz="1600" b="1">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a:solidFill>
                  <a:schemeClr val="bg1"/>
                </a:solidFill>
                <a:latin typeface="微软雅黑" panose="020B0503020204020204" pitchFamily="34" charset="-122"/>
                <a:ea typeface="微软雅黑" panose="020B0503020204020204" pitchFamily="34" charset="-122"/>
              </a:rPr>
              <a:t>拖拽上传：支持拖拽上传单个文件、文件夹、压缩包等各种类型；</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a:solidFill>
                  <a:schemeClr val="bg1"/>
                </a:solidFill>
                <a:latin typeface="微软雅黑" panose="020B0503020204020204" pitchFamily="34" charset="-122"/>
                <a:ea typeface="微软雅黑" panose="020B0503020204020204" pitchFamily="34" charset="-122"/>
              </a:rPr>
              <a:t>秒传：支持重复文件</a:t>
            </a:r>
            <a:r>
              <a:rPr lang="zh-CN" altLang="en-US" sz="1600" b="1">
                <a:solidFill>
                  <a:schemeClr val="bg1"/>
                </a:solidFill>
                <a:latin typeface="微软雅黑" panose="020B0503020204020204" pitchFamily="34" charset="-122"/>
                <a:ea typeface="微软雅黑" panose="020B0503020204020204" pitchFamily="34" charset="-122"/>
              </a:rPr>
              <a:t>秒传</a:t>
            </a:r>
            <a:r>
              <a:rPr lang="zh-CN" altLang="en-US" sz="1600">
                <a:solidFill>
                  <a:schemeClr val="bg1"/>
                </a:solidFill>
                <a:latin typeface="微软雅黑" panose="020B0503020204020204" pitchFamily="34" charset="-122"/>
                <a:ea typeface="微软雅黑" panose="020B0503020204020204" pitchFamily="34" charset="-122"/>
              </a:rPr>
              <a:t>功能；</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a:solidFill>
                  <a:schemeClr val="bg1"/>
                </a:solidFill>
                <a:latin typeface="微软雅黑" panose="020B0503020204020204" pitchFamily="34" charset="-122"/>
                <a:ea typeface="微软雅黑" panose="020B0503020204020204" pitchFamily="34" charset="-122"/>
              </a:rPr>
              <a:t>去重功能：支持传输层去重，支持大文件</a:t>
            </a:r>
            <a:r>
              <a:rPr lang="zh-CN" altLang="en-US" sz="1600" b="1">
                <a:solidFill>
                  <a:schemeClr val="bg1"/>
                </a:solidFill>
                <a:latin typeface="微软雅黑" panose="020B0503020204020204" pitchFamily="34" charset="-122"/>
                <a:ea typeface="微软雅黑" panose="020B0503020204020204" pitchFamily="34" charset="-122"/>
              </a:rPr>
              <a:t>断点续传</a:t>
            </a:r>
            <a:r>
              <a:rPr lang="zh-CN" altLang="en-US" sz="1600">
                <a:solidFill>
                  <a:schemeClr val="bg1"/>
                </a:solidFill>
                <a:latin typeface="微软雅黑" panose="020B0503020204020204" pitchFamily="34" charset="-122"/>
                <a:ea typeface="微软雅黑" panose="020B0503020204020204" pitchFamily="34" charset="-122"/>
              </a:rPr>
              <a:t>；</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endParaRPr lang="en-US" altLang="zh-CN"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文件夹高级</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搜索</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474028" y="1196054"/>
            <a:ext cx="10917238" cy="1639887"/>
          </a:xfrm>
        </p:spPr>
        <p:txBody>
          <a:bodyPr vert="horz" lIns="0" tIns="0" rIns="0" bIns="0" rtlCol="0">
            <a:normAutofit/>
          </a:bodyPr>
          <a:lstStyle/>
          <a:p>
            <a:pPr>
              <a:lnSpc>
                <a:spcPct val="100000"/>
              </a:lnSpc>
              <a:buClr>
                <a:srgbClr val="A9D9FF"/>
              </a:buClr>
            </a:pPr>
            <a:r>
              <a:rPr lang="zh-CN" altLang="en-US" sz="1600">
                <a:solidFill>
                  <a:schemeClr val="bg1"/>
                </a:solidFill>
                <a:latin typeface="微软雅黑" panose="020B0503020204020204" pitchFamily="34" charset="-122"/>
                <a:ea typeface="微软雅黑" panose="020B0503020204020204" pitchFamily="34" charset="-122"/>
              </a:rPr>
              <a:t>文件名检索：支持直接检索文件名，或文件名关键字；</a:t>
            </a:r>
            <a:endParaRPr lang="en-US" altLang="zh-CN" sz="160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600">
                <a:solidFill>
                  <a:schemeClr val="bg1"/>
                </a:solidFill>
                <a:latin typeface="微软雅黑" panose="020B0503020204020204" pitchFamily="34" charset="-122"/>
                <a:ea typeface="微软雅黑" panose="020B0503020204020204" pitchFamily="34" charset="-122"/>
              </a:rPr>
              <a:t>高级检索：</a:t>
            </a:r>
            <a:r>
              <a:rPr lang="zh-CN" altLang="zh-CN" sz="1600">
                <a:solidFill>
                  <a:schemeClr val="bg1"/>
                </a:solidFill>
                <a:latin typeface="微软雅黑" panose="020B0503020204020204" pitchFamily="34" charset="-122"/>
                <a:ea typeface="微软雅黑" panose="020B0503020204020204" pitchFamily="34" charset="-122"/>
              </a:rPr>
              <a:t>在搜索框后方点击下拉按键，</a:t>
            </a:r>
            <a:r>
              <a:rPr lang="zh-CN" altLang="en-US" sz="1600">
                <a:solidFill>
                  <a:schemeClr val="bg1"/>
                </a:solidFill>
                <a:latin typeface="微软雅黑" panose="020B0503020204020204" pitchFamily="34" charset="-122"/>
                <a:ea typeface="微软雅黑" panose="020B0503020204020204" pitchFamily="34" charset="-122"/>
              </a:rPr>
              <a:t>根据文件标签、时间、更新者、备注等内容筛选兼做；</a:t>
            </a:r>
            <a:endParaRPr lang="zh-CN" altLang="en-US" sz="160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zh-CN" sz="1600">
                <a:solidFill>
                  <a:schemeClr val="bg1"/>
                </a:solidFill>
                <a:latin typeface="微软雅黑" panose="020B0503020204020204" pitchFamily="34" charset="-122"/>
                <a:ea typeface="微软雅黑" panose="020B0503020204020204" pitchFamily="34" charset="-122"/>
              </a:rPr>
              <a:t>搜索结果显示在当前列表界面中</a:t>
            </a:r>
            <a:r>
              <a:rPr lang="zh-CN" altLang="en-US" sz="1600">
                <a:solidFill>
                  <a:schemeClr val="bg1"/>
                </a:solidFill>
                <a:latin typeface="微软雅黑" panose="020B0503020204020204" pitchFamily="34" charset="-122"/>
                <a:ea typeface="微软雅黑" panose="020B0503020204020204" pitchFamily="34" charset="-122"/>
              </a:rPr>
              <a:t>，以高亮标注关键字；</a:t>
            </a:r>
            <a:endParaRPr lang="zh-CN" altLang="en-US" sz="160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zh-CN" sz="1600">
                <a:solidFill>
                  <a:schemeClr val="bg1"/>
                </a:solidFill>
                <a:latin typeface="微软雅黑" panose="020B0503020204020204" pitchFamily="34" charset="-122"/>
                <a:ea typeface="微软雅黑" panose="020B0503020204020204" pitchFamily="34" charset="-122"/>
              </a:rPr>
              <a:t>支持</a:t>
            </a:r>
            <a:r>
              <a:rPr lang="zh-CN" altLang="en-US" sz="1600">
                <a:solidFill>
                  <a:schemeClr val="bg1"/>
                </a:solidFill>
                <a:latin typeface="微软雅黑" panose="020B0503020204020204" pitchFamily="34" charset="-122"/>
                <a:ea typeface="微软雅黑" panose="020B0503020204020204" pitchFamily="34" charset="-122"/>
              </a:rPr>
              <a:t>模糊检索、</a:t>
            </a:r>
            <a:r>
              <a:rPr lang="zh-CN" altLang="zh-CN" sz="1600">
                <a:solidFill>
                  <a:schemeClr val="bg1"/>
                </a:solidFill>
                <a:latin typeface="微软雅黑" panose="020B0503020204020204" pitchFamily="34" charset="-122"/>
                <a:ea typeface="微软雅黑" panose="020B0503020204020204" pitchFamily="34" charset="-122"/>
              </a:rPr>
              <a:t>全文检索，</a:t>
            </a:r>
            <a:r>
              <a:rPr lang="en-US" altLang="zh-CN" sz="1600">
                <a:solidFill>
                  <a:schemeClr val="bg1"/>
                </a:solidFill>
                <a:latin typeface="微软雅黑" panose="020B0503020204020204" pitchFamily="34" charset="-122"/>
                <a:ea typeface="微软雅黑" panose="020B0503020204020204" pitchFamily="34" charset="-122"/>
              </a:rPr>
              <a:t>office</a:t>
            </a:r>
            <a:r>
              <a:rPr lang="zh-CN" altLang="en-US" sz="1600">
                <a:solidFill>
                  <a:schemeClr val="bg1"/>
                </a:solidFill>
                <a:latin typeface="微软雅黑" panose="020B0503020204020204" pitchFamily="34" charset="-122"/>
                <a:ea typeface="微软雅黑" panose="020B0503020204020204" pitchFamily="34" charset="-122"/>
              </a:rPr>
              <a:t>文档</a:t>
            </a:r>
            <a:r>
              <a:rPr lang="zh-CN" altLang="zh-CN" sz="1600">
                <a:solidFill>
                  <a:schemeClr val="bg1"/>
                </a:solidFill>
                <a:latin typeface="微软雅黑" panose="020B0503020204020204" pitchFamily="34" charset="-122"/>
                <a:ea typeface="微软雅黑" panose="020B0503020204020204" pitchFamily="34" charset="-122"/>
              </a:rPr>
              <a:t>内容</a:t>
            </a:r>
            <a:r>
              <a:rPr lang="zh-CN" altLang="zh-CN" sz="1600" dirty="0">
                <a:solidFill>
                  <a:schemeClr val="bg1"/>
                </a:solidFill>
                <a:latin typeface="微软雅黑" panose="020B0503020204020204" pitchFamily="34" charset="-122"/>
                <a:ea typeface="微软雅黑" panose="020B0503020204020204" pitchFamily="34" charset="-122"/>
              </a:rPr>
              <a:t>中</a:t>
            </a:r>
            <a:r>
              <a:rPr lang="zh-CN" altLang="zh-CN" sz="1600">
                <a:solidFill>
                  <a:schemeClr val="bg1"/>
                </a:solidFill>
                <a:latin typeface="微软雅黑" panose="020B0503020204020204" pitchFamily="34" charset="-122"/>
                <a:ea typeface="微软雅黑" panose="020B0503020204020204" pitchFamily="34" charset="-122"/>
              </a:rPr>
              <a:t>包含</a:t>
            </a:r>
            <a:r>
              <a:rPr lang="zh-CN" altLang="zh-CN" sz="1600" b="1">
                <a:solidFill>
                  <a:schemeClr val="bg1"/>
                </a:solidFill>
                <a:latin typeface="微软雅黑" panose="020B0503020204020204" pitchFamily="34" charset="-122"/>
                <a:ea typeface="微软雅黑" panose="020B0503020204020204" pitchFamily="34" charset="-122"/>
              </a:rPr>
              <a:t>关键字</a:t>
            </a:r>
            <a:r>
              <a:rPr lang="zh-CN" altLang="zh-CN" sz="1600">
                <a:solidFill>
                  <a:schemeClr val="bg1"/>
                </a:solidFill>
                <a:latin typeface="微软雅黑" panose="020B0503020204020204" pitchFamily="34" charset="-122"/>
                <a:ea typeface="微软雅黑" panose="020B0503020204020204" pitchFamily="34" charset="-122"/>
              </a:rPr>
              <a:t>也</a:t>
            </a:r>
            <a:r>
              <a:rPr lang="zh-CN" altLang="zh-CN" sz="1600" dirty="0">
                <a:solidFill>
                  <a:schemeClr val="bg1"/>
                </a:solidFill>
                <a:latin typeface="微软雅黑" panose="020B0503020204020204" pitchFamily="34" charset="-122"/>
                <a:ea typeface="微软雅黑" panose="020B0503020204020204" pitchFamily="34" charset="-122"/>
              </a:rPr>
              <a:t>可以被搜索出来。</a:t>
            </a:r>
            <a:endParaRPr lang="zh-CN" altLang="zh-CN" sz="1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1976318" y="2693403"/>
            <a:ext cx="7912657" cy="4103548"/>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文件夹下载</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1032307" y="1106080"/>
            <a:ext cx="10379075"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dirty="0">
                <a:solidFill>
                  <a:schemeClr val="bg1"/>
                </a:solidFill>
                <a:latin typeface="微软雅黑" panose="020B0503020204020204" pitchFamily="34" charset="-122"/>
                <a:ea typeface="微软雅黑" panose="020B0503020204020204" pitchFamily="34" charset="-122"/>
              </a:rPr>
              <a:t>下载</a:t>
            </a:r>
            <a:r>
              <a:rPr lang="zh-CN" altLang="en-US" sz="1800" b="1">
                <a:solidFill>
                  <a:schemeClr val="bg1"/>
                </a:solidFill>
                <a:latin typeface="微软雅黑" panose="020B0503020204020204" pitchFamily="34" charset="-122"/>
                <a:ea typeface="微软雅黑" panose="020B0503020204020204" pitchFamily="34" charset="-122"/>
              </a:rPr>
              <a:t>文件</a:t>
            </a:r>
            <a:r>
              <a:rPr lang="en-US" altLang="zh-CN" sz="1800" b="1">
                <a:solidFill>
                  <a:schemeClr val="bg1"/>
                </a:solidFill>
                <a:latin typeface="微软雅黑" panose="020B0503020204020204" pitchFamily="34" charset="-122"/>
                <a:ea typeface="微软雅黑" panose="020B0503020204020204" pitchFamily="34" charset="-122"/>
              </a:rPr>
              <a:t>/</a:t>
            </a:r>
            <a:r>
              <a:rPr lang="zh-CN" altLang="en-US" sz="1800" b="1">
                <a:solidFill>
                  <a:schemeClr val="bg1"/>
                </a:solidFill>
                <a:latin typeface="微软雅黑" panose="020B0503020204020204" pitchFamily="34" charset="-122"/>
                <a:ea typeface="微软雅黑" panose="020B0503020204020204" pitchFamily="34" charset="-122"/>
              </a:rPr>
              <a:t>文件夹</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A9D9FF"/>
              </a:buClr>
              <a:buFont typeface="Wingdings" panose="05000000000000000000" pitchFamily="2" charset="2"/>
              <a:buChar char="Ø"/>
            </a:pPr>
            <a:r>
              <a:rPr lang="zh-CN" altLang="en-US" sz="1600">
                <a:solidFill>
                  <a:schemeClr val="bg1"/>
                </a:solidFill>
                <a:latin typeface="微软雅黑" panose="020B0503020204020204" pitchFamily="34" charset="-122"/>
                <a:ea typeface="微软雅黑" panose="020B0503020204020204" pitchFamily="34" charset="-122"/>
              </a:rPr>
              <a:t>支持单个文件下载、多文件打包下载；</a:t>
            </a:r>
            <a:r>
              <a:rPr lang="zh-CN" altLang="en-US" sz="1600" b="1">
                <a:solidFill>
                  <a:schemeClr val="bg1"/>
                </a:solidFill>
                <a:latin typeface="微软雅黑" panose="020B0503020204020204" pitchFamily="34" charset="-122"/>
                <a:ea typeface="微软雅黑" panose="020B0503020204020204" pitchFamily="34" charset="-122"/>
              </a:rPr>
              <a:t>客户端支持拖拽下载； </a:t>
            </a:r>
            <a:endParaRPr lang="en-US" altLang="zh-CN" sz="1600" b="1">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A9D9FF"/>
              </a:buClr>
              <a:buFont typeface="Wingdings" panose="05000000000000000000" pitchFamily="2" charset="2"/>
              <a:buChar char="Ø"/>
            </a:pPr>
            <a:r>
              <a:rPr lang="zh-CN" altLang="en-US" sz="1600">
                <a:solidFill>
                  <a:schemeClr val="bg1"/>
                </a:solidFill>
                <a:latin typeface="微软雅黑" panose="020B0503020204020204" pitchFamily="34" charset="-122"/>
                <a:ea typeface="微软雅黑" panose="020B0503020204020204" pitchFamily="34" charset="-122"/>
              </a:rPr>
              <a:t>下载同样支持断点续传；</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49628" y="2650953"/>
            <a:ext cx="6072216" cy="3501076"/>
          </a:xfrm>
          <a:prstGeom prst="rect">
            <a:avLst/>
          </a:prstGeom>
        </p:spPr>
      </p:pic>
      <p:pic>
        <p:nvPicPr>
          <p:cNvPr id="7" name="图片 6"/>
          <p:cNvPicPr>
            <a:picLocks noChangeAspect="1"/>
          </p:cNvPicPr>
          <p:nvPr/>
        </p:nvPicPr>
        <p:blipFill>
          <a:blip r:embed="rId2"/>
          <a:stretch>
            <a:fillRect/>
          </a:stretch>
        </p:blipFill>
        <p:spPr>
          <a:xfrm>
            <a:off x="6263613" y="2650953"/>
            <a:ext cx="5778760" cy="3501076"/>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文件预览</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947558" y="972791"/>
            <a:ext cx="10057900"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dirty="0">
                <a:solidFill>
                  <a:schemeClr val="bg1"/>
                </a:solidFill>
                <a:latin typeface="微软雅黑" panose="020B0503020204020204" pitchFamily="34" charset="-122"/>
                <a:ea typeface="微软雅黑" panose="020B0503020204020204" pitchFamily="34" charset="-122"/>
              </a:rPr>
              <a:t>文件预览</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选择文件，右键点击预览按钮，即可进行文件预览；</a:t>
            </a:r>
            <a:endParaRPr lang="en-US" altLang="zh-CN" sz="1600" dirty="0">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支持预览的文件类型有多种，如图片类、</a:t>
            </a:r>
            <a:r>
              <a:rPr lang="en-US" altLang="zh-CN" sz="1600" dirty="0">
                <a:solidFill>
                  <a:schemeClr val="bg1"/>
                </a:solidFill>
                <a:latin typeface="微软雅黑" panose="020B0503020204020204" pitchFamily="34" charset="-122"/>
                <a:ea typeface="微软雅黑" panose="020B0503020204020204" pitchFamily="34" charset="-122"/>
              </a:rPr>
              <a:t>office</a:t>
            </a:r>
            <a:r>
              <a:rPr lang="zh-CN" altLang="en-US" sz="1600" dirty="0">
                <a:solidFill>
                  <a:schemeClr val="bg1"/>
                </a:solidFill>
                <a:latin typeface="微软雅黑" panose="020B0503020204020204" pitchFamily="34" charset="-122"/>
                <a:ea typeface="微软雅黑" panose="020B0503020204020204" pitchFamily="34" charset="-122"/>
              </a:rPr>
              <a:t>类及各种音视频文件等。 </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4028" y="2612678"/>
            <a:ext cx="5091150" cy="2838471"/>
          </a:xfrm>
          <a:prstGeom prst="rect">
            <a:avLst/>
          </a:prstGeom>
        </p:spPr>
      </p:pic>
      <p:pic>
        <p:nvPicPr>
          <p:cNvPr id="6" name="图片 5"/>
          <p:cNvPicPr>
            <a:picLocks noChangeAspect="1"/>
          </p:cNvPicPr>
          <p:nvPr/>
        </p:nvPicPr>
        <p:blipFill>
          <a:blip r:embed="rId2"/>
          <a:stretch>
            <a:fillRect/>
          </a:stretch>
        </p:blipFill>
        <p:spPr>
          <a:xfrm>
            <a:off x="5898616" y="2623866"/>
            <a:ext cx="5819356" cy="2827283"/>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文件夹外</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链设置</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789555" y="1001415"/>
            <a:ext cx="5616575"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dirty="0">
                <a:solidFill>
                  <a:schemeClr val="bg1"/>
                </a:solidFill>
                <a:latin typeface="微软雅黑" panose="020B0503020204020204" pitchFamily="34" charset="-122"/>
                <a:ea typeface="微软雅黑" panose="020B0503020204020204" pitchFamily="34" charset="-122"/>
              </a:rPr>
              <a:t>文件</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文件夹外链分享</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登录联想云盘系统，选择任意一个文件或文件夹，点击“外链分享”按钮，弹出外链分享设置对话框。</a:t>
            </a:r>
            <a:endParaRPr lang="zh-CN" altLang="en-US" sz="1600" dirty="0">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BF5000"/>
              </a:buClr>
              <a:buFont typeface="Wingdings" panose="05000000000000000000" pitchFamily="2" charset="2"/>
              <a:buChar char="Ø"/>
            </a:pP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5" name="Rectangle 3"/>
          <p:cNvSpPr txBox="1">
            <a:spLocks noChangeArrowheads="1"/>
          </p:cNvSpPr>
          <p:nvPr/>
        </p:nvSpPr>
        <p:spPr bwMode="gray">
          <a:xfrm>
            <a:off x="6527800" y="1001941"/>
            <a:ext cx="5346472" cy="1639361"/>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a:solidFill>
                  <a:schemeClr val="bg1"/>
                </a:solidFill>
                <a:latin typeface="微软雅黑" panose="020B0503020204020204" pitchFamily="34" charset="-122"/>
                <a:ea typeface="微软雅黑" panose="020B0503020204020204" pitchFamily="34" charset="-122"/>
              </a:rPr>
              <a:t>文件</a:t>
            </a:r>
            <a:r>
              <a:rPr lang="en-US" altLang="zh-CN" b="1">
                <a:solidFill>
                  <a:schemeClr val="bg1"/>
                </a:solidFill>
                <a:latin typeface="微软雅黑" panose="020B0503020204020204" pitchFamily="34" charset="-122"/>
                <a:ea typeface="微软雅黑" panose="020B0503020204020204" pitchFamily="34" charset="-122"/>
              </a:rPr>
              <a:t>/</a:t>
            </a:r>
            <a:r>
              <a:rPr lang="zh-CN" altLang="en-US" b="1">
                <a:solidFill>
                  <a:schemeClr val="bg1"/>
                </a:solidFill>
                <a:latin typeface="微软雅黑" panose="020B0503020204020204" pitchFamily="34" charset="-122"/>
                <a:ea typeface="微软雅黑" panose="020B0503020204020204" pitchFamily="34" charset="-122"/>
              </a:rPr>
              <a:t>文件夹外</a:t>
            </a:r>
            <a:r>
              <a:rPr lang="zh-CN" altLang="en-US" b="1" dirty="0">
                <a:solidFill>
                  <a:schemeClr val="bg1"/>
                </a:solidFill>
                <a:latin typeface="微软雅黑" panose="020B0503020204020204" pitchFamily="34" charset="-122"/>
                <a:ea typeface="微软雅黑" panose="020B0503020204020204" pitchFamily="34" charset="-122"/>
              </a:rPr>
              <a:t>链设置</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点击外链设置，即可设置密码，和文件到期时间，并添加外链简要说明，还可以预览文件的类型、大小及到期时间。</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ct val="150000"/>
              </a:lnSpc>
              <a:buClr>
                <a:srgbClr val="A9D9FF"/>
              </a:buClr>
              <a:buNone/>
            </a:pPr>
            <a:endParaRPr>
              <a:solidFill>
                <a:schemeClr val="bg1"/>
              </a:solidFill>
            </a:endParaRPr>
          </a:p>
        </p:txBody>
      </p:sp>
      <p:pic>
        <p:nvPicPr>
          <p:cNvPr id="6" name="图片 5"/>
          <p:cNvPicPr>
            <a:picLocks noChangeAspect="1"/>
          </p:cNvPicPr>
          <p:nvPr/>
        </p:nvPicPr>
        <p:blipFill>
          <a:blip r:embed="rId1"/>
          <a:stretch>
            <a:fillRect/>
          </a:stretch>
        </p:blipFill>
        <p:spPr>
          <a:xfrm>
            <a:off x="7371493" y="2185194"/>
            <a:ext cx="3700531" cy="4092688"/>
          </a:xfrm>
          <a:prstGeom prst="rect">
            <a:avLst/>
          </a:prstGeom>
        </p:spPr>
      </p:pic>
      <p:pic>
        <p:nvPicPr>
          <p:cNvPr id="4" name="图片 3"/>
          <p:cNvPicPr>
            <a:picLocks noChangeAspect="1"/>
          </p:cNvPicPr>
          <p:nvPr/>
        </p:nvPicPr>
        <p:blipFill>
          <a:blip r:embed="rId2"/>
          <a:stretch>
            <a:fillRect/>
          </a:stretch>
        </p:blipFill>
        <p:spPr>
          <a:xfrm>
            <a:off x="587809" y="2363639"/>
            <a:ext cx="5939991" cy="3867178"/>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232993" y="174811"/>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文件夹云</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附件</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636815" y="905910"/>
            <a:ext cx="10799763"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a:solidFill>
                  <a:schemeClr val="bg1"/>
                </a:solidFill>
                <a:latin typeface="微软雅黑" panose="020B0503020204020204" pitchFamily="34" charset="-122"/>
                <a:ea typeface="微软雅黑" panose="020B0503020204020204" pitchFamily="34" charset="-122"/>
              </a:rPr>
              <a:t>文件</a:t>
            </a:r>
            <a:r>
              <a:rPr lang="en-US" altLang="zh-CN" sz="1800" b="1">
                <a:solidFill>
                  <a:schemeClr val="bg1"/>
                </a:solidFill>
                <a:latin typeface="微软雅黑" panose="020B0503020204020204" pitchFamily="34" charset="-122"/>
                <a:ea typeface="微软雅黑" panose="020B0503020204020204" pitchFamily="34" charset="-122"/>
              </a:rPr>
              <a:t>/</a:t>
            </a:r>
            <a:r>
              <a:rPr lang="zh-CN" altLang="en-US" sz="1800" b="1">
                <a:solidFill>
                  <a:schemeClr val="bg1"/>
                </a:solidFill>
                <a:latin typeface="微软雅黑" panose="020B0503020204020204" pitchFamily="34" charset="-122"/>
                <a:ea typeface="微软雅黑" panose="020B0503020204020204" pitchFamily="34" charset="-122"/>
              </a:rPr>
              <a:t>文件夹云</a:t>
            </a:r>
            <a:r>
              <a:rPr lang="zh-CN" altLang="en-US" sz="1800" b="1" dirty="0">
                <a:solidFill>
                  <a:schemeClr val="bg1"/>
                </a:solidFill>
                <a:latin typeface="微软雅黑" panose="020B0503020204020204" pitchFamily="34" charset="-122"/>
                <a:ea typeface="微软雅黑" panose="020B0503020204020204" pitchFamily="34" charset="-122"/>
              </a:rPr>
              <a:t>附件</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a:solidFill>
                  <a:schemeClr val="bg1"/>
                </a:solidFill>
                <a:latin typeface="微软雅黑" panose="020B0503020204020204" pitchFamily="34" charset="-122"/>
                <a:ea typeface="微软雅黑" panose="020B0503020204020204" pitchFamily="34" charset="-122"/>
              </a:rPr>
              <a:t>选择</a:t>
            </a:r>
            <a:r>
              <a:rPr lang="zh-CN" altLang="en-US" sz="1600" dirty="0">
                <a:solidFill>
                  <a:schemeClr val="bg1"/>
                </a:solidFill>
                <a:latin typeface="微软雅黑" panose="020B0503020204020204" pitchFamily="34" charset="-122"/>
                <a:ea typeface="微软雅黑" panose="020B0503020204020204" pitchFamily="34" charset="-122"/>
              </a:rPr>
              <a:t>任意一个</a:t>
            </a:r>
            <a:r>
              <a:rPr lang="zh-CN" altLang="en-US" sz="1600">
                <a:solidFill>
                  <a:schemeClr val="bg1"/>
                </a:solidFill>
                <a:latin typeface="微软雅黑" panose="020B0503020204020204" pitchFamily="34" charset="-122"/>
                <a:ea typeface="微软雅黑" panose="020B0503020204020204" pitchFamily="34" charset="-122"/>
              </a:rPr>
              <a:t>文件或文件夹进行外链分享时，复制链接，粘贴到邮件正文，链接会自动转换成</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云附件</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a:solidFill>
                  <a:schemeClr val="bg1"/>
                </a:solidFill>
                <a:latin typeface="微软雅黑" panose="020B0503020204020204" pitchFamily="34" charset="-122"/>
                <a:ea typeface="微软雅黑" panose="020B0503020204020204" pitchFamily="34" charset="-122"/>
              </a:rPr>
              <a:t> </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5894612" y="2545797"/>
            <a:ext cx="4604659" cy="2875210"/>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2"/>
          <a:stretch>
            <a:fillRect/>
          </a:stretch>
        </p:blipFill>
        <p:spPr>
          <a:xfrm>
            <a:off x="1415448" y="2112168"/>
            <a:ext cx="3700531" cy="4092688"/>
          </a:xfrm>
          <a:prstGeom prst="rect">
            <a:avLst/>
          </a:prstGeom>
        </p:spPr>
      </p:pic>
      <p:sp>
        <p:nvSpPr>
          <p:cNvPr id="2" name="文本框 1"/>
          <p:cNvSpPr txBox="1"/>
          <p:nvPr/>
        </p:nvSpPr>
        <p:spPr>
          <a:xfrm>
            <a:off x="6580414" y="5825444"/>
            <a:ext cx="3918857" cy="379412"/>
          </a:xfrm>
          <a:prstGeom prst="rect">
            <a:avLst/>
          </a:prstGeom>
          <a:noFill/>
        </p:spPr>
        <p:txBody>
          <a:bodyPr wrap="square" rtlCol="0">
            <a:spAutoFit/>
          </a:bodyPr>
          <a:lstStyle/>
          <a:p>
            <a:r>
              <a:rPr lang="zh-CN" altLang="en-US" b="1">
                <a:solidFill>
                  <a:schemeClr val="bg1"/>
                </a:solidFill>
              </a:rPr>
              <a:t>注：需云盘系统发布外网</a:t>
            </a:r>
            <a:endParaRPr lang="zh-CN" altLang="en-US" b="1">
              <a:solidFill>
                <a:schemeClr val="bg1"/>
              </a:solidFill>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文件夹外链使用</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1326413" y="1111939"/>
            <a:ext cx="9221844"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a:solidFill>
                  <a:schemeClr val="bg1"/>
                </a:solidFill>
                <a:latin typeface="微软雅黑" panose="020B0503020204020204" pitchFamily="34" charset="-122"/>
                <a:ea typeface="微软雅黑" panose="020B0503020204020204" pitchFamily="34" charset="-122"/>
              </a:rPr>
              <a:t>文件</a:t>
            </a:r>
            <a:r>
              <a:rPr lang="en-US" altLang="zh-CN" sz="1800" b="1">
                <a:solidFill>
                  <a:schemeClr val="bg1"/>
                </a:solidFill>
                <a:latin typeface="微软雅黑" panose="020B0503020204020204" pitchFamily="34" charset="-122"/>
                <a:ea typeface="微软雅黑" panose="020B0503020204020204" pitchFamily="34" charset="-122"/>
              </a:rPr>
              <a:t>/</a:t>
            </a:r>
            <a:r>
              <a:rPr lang="zh-CN" altLang="en-US" sz="1800" b="1">
                <a:solidFill>
                  <a:schemeClr val="bg1"/>
                </a:solidFill>
                <a:latin typeface="微软雅黑" panose="020B0503020204020204" pitchFamily="34" charset="-122"/>
                <a:ea typeface="微软雅黑" panose="020B0503020204020204" pitchFamily="34" charset="-122"/>
              </a:rPr>
              <a:t>文件夹外链分享</a:t>
            </a:r>
            <a:endParaRPr lang="zh-CN" altLang="en-US" sz="1800" b="1">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a:solidFill>
                  <a:schemeClr val="bg1"/>
                </a:solidFill>
                <a:latin typeface="微软雅黑" panose="020B0503020204020204" pitchFamily="34" charset="-122"/>
                <a:ea typeface="微软雅黑" panose="020B0503020204020204" pitchFamily="34" charset="-122"/>
              </a:rPr>
              <a:t>收到链接的用户，在浏览器中打开即可。打开链接可以直接在线预览、下载分享出去的文件；</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stretch>
            <a:fillRect/>
          </a:stretch>
        </p:blipFill>
        <p:spPr>
          <a:xfrm>
            <a:off x="1796030" y="2338845"/>
            <a:ext cx="8752227" cy="4042940"/>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链接管理</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3"/>
          <p:cNvSpPr txBox="1">
            <a:spLocks noChangeArrowheads="1"/>
          </p:cNvSpPr>
          <p:nvPr/>
        </p:nvSpPr>
        <p:spPr bwMode="gray">
          <a:xfrm>
            <a:off x="623890" y="1018685"/>
            <a:ext cx="10446882" cy="1069763"/>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外链管理</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zh-CN" sz="1600">
                <a:solidFill>
                  <a:schemeClr val="bg1"/>
                </a:solidFill>
                <a:latin typeface="Arial" panose="020B0604020202020204"/>
              </a:rPr>
              <a:t>在“</a:t>
            </a:r>
            <a:r>
              <a:rPr lang="zh-CN" altLang="en-US" sz="1600">
                <a:solidFill>
                  <a:schemeClr val="bg1"/>
                </a:solidFill>
                <a:latin typeface="Arial" panose="020B0604020202020204"/>
              </a:rPr>
              <a:t>链接</a:t>
            </a:r>
            <a:r>
              <a:rPr lang="zh-CN" altLang="zh-CN" sz="1600">
                <a:solidFill>
                  <a:schemeClr val="bg1"/>
                </a:solidFill>
                <a:latin typeface="Arial" panose="020B0604020202020204"/>
              </a:rPr>
              <a:t>管理”</a:t>
            </a:r>
            <a:r>
              <a:rPr lang="zh-CN" altLang="zh-CN" sz="1600" dirty="0">
                <a:solidFill>
                  <a:schemeClr val="bg1"/>
                </a:solidFill>
                <a:latin typeface="Arial" panose="020B0604020202020204"/>
              </a:rPr>
              <a:t>节点下用户可以查看和管理已生成的所有外链</a:t>
            </a:r>
            <a:r>
              <a:rPr lang="zh-CN" altLang="en-US" sz="1600" dirty="0">
                <a:solidFill>
                  <a:schemeClr val="bg1"/>
                </a:solidFill>
                <a:latin typeface="Arial" panose="020B0604020202020204"/>
              </a:rPr>
              <a:t>的有效期和下载次数等</a:t>
            </a:r>
            <a:r>
              <a:rPr lang="zh-CN" altLang="zh-CN" sz="1600" dirty="0">
                <a:solidFill>
                  <a:schemeClr val="bg1"/>
                </a:solidFill>
                <a:latin typeface="Arial" panose="020B0604020202020204"/>
              </a:rPr>
              <a:t>。</a:t>
            </a:r>
            <a:r>
              <a:rPr lang="zh-CN" altLang="en-US" sz="1600" dirty="0">
                <a:solidFill>
                  <a:schemeClr val="bg1"/>
                </a:solidFill>
                <a:latin typeface="Arial" panose="020B0604020202020204"/>
              </a:rPr>
              <a:t>并且可以点击      按钮取消该外链或者点击      按钮重新设置该外链的分享规则。</a:t>
            </a:r>
            <a:endParaRPr lang="zh-CN" altLang="en-US" sz="1600" dirty="0">
              <a:solidFill>
                <a:schemeClr val="bg1"/>
              </a:solidFill>
              <a:latin typeface="Arial" panose="020B0604020202020204"/>
            </a:endParaRPr>
          </a:p>
        </p:txBody>
      </p:sp>
      <p:pic>
        <p:nvPicPr>
          <p:cNvPr id="4" name="图片 3"/>
          <p:cNvPicPr>
            <a:picLocks noChangeAspect="1"/>
          </p:cNvPicPr>
          <p:nvPr/>
        </p:nvPicPr>
        <p:blipFill>
          <a:blip r:embed="rId1"/>
          <a:stretch>
            <a:fillRect/>
          </a:stretch>
        </p:blipFill>
        <p:spPr>
          <a:xfrm>
            <a:off x="2202964" y="1795917"/>
            <a:ext cx="320391" cy="292531"/>
          </a:xfrm>
          <a:prstGeom prst="rect">
            <a:avLst/>
          </a:prstGeom>
        </p:spPr>
      </p:pic>
      <p:pic>
        <p:nvPicPr>
          <p:cNvPr id="5" name="图片 4"/>
          <p:cNvPicPr>
            <a:picLocks noChangeAspect="1"/>
          </p:cNvPicPr>
          <p:nvPr/>
        </p:nvPicPr>
        <p:blipFill>
          <a:blip r:embed="rId2"/>
          <a:stretch>
            <a:fillRect/>
          </a:stretch>
        </p:blipFill>
        <p:spPr>
          <a:xfrm>
            <a:off x="9758979" y="1460311"/>
            <a:ext cx="353600" cy="311168"/>
          </a:xfrm>
          <a:prstGeom prst="rect">
            <a:avLst/>
          </a:prstGeom>
        </p:spPr>
      </p:pic>
      <p:pic>
        <p:nvPicPr>
          <p:cNvPr id="6" name="图片 5"/>
          <p:cNvPicPr>
            <a:picLocks noChangeAspect="1"/>
          </p:cNvPicPr>
          <p:nvPr/>
        </p:nvPicPr>
        <p:blipFill>
          <a:blip r:embed="rId3"/>
          <a:stretch>
            <a:fillRect/>
          </a:stretch>
        </p:blipFill>
        <p:spPr>
          <a:xfrm>
            <a:off x="404728" y="2616420"/>
            <a:ext cx="11163382" cy="3548088"/>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文件历史版本</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994005" y="1029643"/>
            <a:ext cx="10799763"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dirty="0">
                <a:solidFill>
                  <a:schemeClr val="bg1"/>
                </a:solidFill>
                <a:latin typeface="微软雅黑" panose="020B0503020204020204" pitchFamily="34" charset="-122"/>
                <a:ea typeface="微软雅黑" panose="020B0503020204020204" pitchFamily="34" charset="-122"/>
              </a:rPr>
              <a:t>文件历史版本</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A9D9FF"/>
              </a:buClr>
              <a:buFont typeface="Wingdings" panose="05000000000000000000" pitchFamily="2" charset="2"/>
              <a:buChar char="Ø"/>
            </a:pPr>
            <a:r>
              <a:rPr lang="zh-CN" altLang="zh-CN" sz="1600">
                <a:solidFill>
                  <a:schemeClr val="bg1"/>
                </a:solidFill>
                <a:latin typeface="微软雅黑" panose="020B0503020204020204" pitchFamily="34" charset="-122"/>
                <a:ea typeface="微软雅黑" panose="020B0503020204020204" pitchFamily="34" charset="-122"/>
              </a:rPr>
              <a:t>文件更新</a:t>
            </a:r>
            <a:r>
              <a:rPr lang="zh-CN" altLang="zh-CN" sz="1600" dirty="0">
                <a:solidFill>
                  <a:schemeClr val="bg1"/>
                </a:solidFill>
                <a:latin typeface="微软雅黑" panose="020B0503020204020204" pitchFamily="34" charset="-122"/>
                <a:ea typeface="微软雅黑" panose="020B0503020204020204" pitchFamily="34" charset="-122"/>
              </a:rPr>
              <a:t>会保留原有文件并形成历史版本记录，用户可以查看历史记录变更列表，并下载查看指定版本的</a:t>
            </a:r>
            <a:r>
              <a:rPr lang="zh-CN" altLang="zh-CN" sz="1600">
                <a:solidFill>
                  <a:schemeClr val="bg1"/>
                </a:solidFill>
                <a:latin typeface="微软雅黑" panose="020B0503020204020204" pitchFamily="34" charset="-122"/>
                <a:ea typeface="微软雅黑" panose="020B0503020204020204" pitchFamily="34" charset="-122"/>
              </a:rPr>
              <a:t>文件。</a:t>
            </a:r>
            <a:endParaRPr lang="en-US" altLang="zh-CN" sz="1600">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A9D9FF"/>
              </a:buClr>
              <a:buFont typeface="Wingdings" panose="05000000000000000000" pitchFamily="2" charset="2"/>
              <a:buChar char="Ø"/>
            </a:pPr>
            <a:r>
              <a:rPr lang="zh-CN" altLang="en-US" sz="1600">
                <a:solidFill>
                  <a:schemeClr val="bg1"/>
                </a:solidFill>
                <a:latin typeface="微软雅黑" panose="020B0503020204020204" pitchFamily="34" charset="-122"/>
                <a:ea typeface="微软雅黑" panose="020B0503020204020204" pitchFamily="34" charset="-122"/>
              </a:rPr>
              <a:t>支持历史版本预览，支持客户端</a:t>
            </a:r>
            <a:r>
              <a:rPr lang="en-US" altLang="zh-CN" sz="1600">
                <a:solidFill>
                  <a:schemeClr val="bg1"/>
                </a:solidFill>
                <a:latin typeface="微软雅黑" panose="020B0503020204020204" pitchFamily="34" charset="-122"/>
                <a:ea typeface="微软雅黑" panose="020B0503020204020204" pitchFamily="34" charset="-122"/>
              </a:rPr>
              <a:t>office</a:t>
            </a:r>
            <a:r>
              <a:rPr lang="zh-CN" altLang="en-US" sz="1600">
                <a:solidFill>
                  <a:schemeClr val="bg1"/>
                </a:solidFill>
                <a:latin typeface="微软雅黑" panose="020B0503020204020204" pitchFamily="34" charset="-122"/>
                <a:ea typeface="微软雅黑" panose="020B0503020204020204" pitchFamily="34" charset="-122"/>
              </a:rPr>
              <a:t>历史文件的对比功能；</a:t>
            </a:r>
            <a:endParaRPr lang="zh-CN" altLang="zh-CN" sz="16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228557" y="2310487"/>
            <a:ext cx="5867443" cy="4181506"/>
          </a:xfrm>
          <a:prstGeom prst="rect">
            <a:avLst/>
          </a:prstGeom>
        </p:spPr>
      </p:pic>
      <p:pic>
        <p:nvPicPr>
          <p:cNvPr id="7" name="图片 6"/>
          <p:cNvPicPr>
            <a:picLocks noChangeAspect="1"/>
          </p:cNvPicPr>
          <p:nvPr/>
        </p:nvPicPr>
        <p:blipFill>
          <a:blip r:embed="rId2"/>
          <a:stretch>
            <a:fillRect/>
          </a:stretch>
        </p:blipFill>
        <p:spPr>
          <a:xfrm>
            <a:off x="6186488" y="2310486"/>
            <a:ext cx="5776955" cy="4123931"/>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文件夹收藏</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552042" y="939933"/>
            <a:ext cx="10799763"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dirty="0">
                <a:solidFill>
                  <a:schemeClr val="bg1"/>
                </a:solidFill>
                <a:latin typeface="微软雅黑" panose="020B0503020204020204" pitchFamily="34" charset="-122"/>
                <a:ea typeface="微软雅黑" panose="020B0503020204020204" pitchFamily="34" charset="-122"/>
              </a:rPr>
              <a:t>文件</a:t>
            </a:r>
            <a:r>
              <a:rPr lang="en-US" altLang="zh-CN" sz="1800" b="1" dirty="0">
                <a:solidFill>
                  <a:schemeClr val="bg1"/>
                </a:solidFill>
                <a:latin typeface="微软雅黑" panose="020B0503020204020204" pitchFamily="34" charset="-122"/>
                <a:ea typeface="微软雅黑" panose="020B0503020204020204" pitchFamily="34" charset="-122"/>
              </a:rPr>
              <a:t>/</a:t>
            </a:r>
            <a:r>
              <a:rPr lang="zh-CN" altLang="en-US" sz="1800" b="1" dirty="0">
                <a:solidFill>
                  <a:schemeClr val="bg1"/>
                </a:solidFill>
                <a:latin typeface="微软雅黑" panose="020B0503020204020204" pitchFamily="34" charset="-122"/>
                <a:ea typeface="微软雅黑" panose="020B0503020204020204" pitchFamily="34" charset="-122"/>
              </a:rPr>
              <a:t>文件夹收藏</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联想云盘系统</a:t>
            </a:r>
            <a:r>
              <a:rPr lang="zh-CN" altLang="zh-CN" sz="1600" dirty="0">
                <a:solidFill>
                  <a:schemeClr val="bg1"/>
                </a:solidFill>
                <a:latin typeface="微软雅黑" panose="020B0503020204020204" pitchFamily="34" charset="-122"/>
                <a:ea typeface="微软雅黑" panose="020B0503020204020204" pitchFamily="34" charset="-122"/>
              </a:rPr>
              <a:t>支持具有收藏功能，用户可对</a:t>
            </a:r>
            <a:r>
              <a:rPr lang="zh-CN" altLang="en-US" sz="1600" dirty="0">
                <a:solidFill>
                  <a:schemeClr val="bg1"/>
                </a:solidFill>
                <a:latin typeface="微软雅黑" panose="020B0503020204020204" pitchFamily="34" charset="-122"/>
                <a:ea typeface="微软雅黑" panose="020B0503020204020204" pitchFamily="34" charset="-122"/>
              </a:rPr>
              <a:t>任意</a:t>
            </a:r>
            <a:r>
              <a:rPr lang="zh-CN" altLang="zh-CN" sz="1600" dirty="0">
                <a:solidFill>
                  <a:schemeClr val="bg1"/>
                </a:solidFill>
                <a:latin typeface="微软雅黑" panose="020B0503020204020204" pitchFamily="34" charset="-122"/>
                <a:ea typeface="微软雅黑" panose="020B0503020204020204" pitchFamily="34" charset="-122"/>
              </a:rPr>
              <a:t>文件</a:t>
            </a:r>
            <a:r>
              <a:rPr lang="zh-CN" altLang="en-US" sz="1600" dirty="0">
                <a:solidFill>
                  <a:schemeClr val="bg1"/>
                </a:solidFill>
                <a:latin typeface="微软雅黑" panose="020B0503020204020204" pitchFamily="34" charset="-122"/>
                <a:ea typeface="微软雅黑" panose="020B0503020204020204" pitchFamily="34" charset="-122"/>
              </a:rPr>
              <a:t>或文件夹</a:t>
            </a:r>
            <a:r>
              <a:rPr lang="zh-CN" altLang="zh-CN" sz="1600" dirty="0">
                <a:solidFill>
                  <a:schemeClr val="bg1"/>
                </a:solidFill>
                <a:latin typeface="微软雅黑" panose="020B0503020204020204" pitchFamily="34" charset="-122"/>
                <a:ea typeface="微软雅黑" panose="020B0503020204020204" pitchFamily="34" charset="-122"/>
              </a:rPr>
              <a:t>进行收藏</a:t>
            </a:r>
            <a:r>
              <a:rPr lang="zh-CN" altLang="en-US"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a:p>
            <a:pPr marL="171450" indent="-171450">
              <a:lnSpc>
                <a:spcPct val="100000"/>
              </a:lnSpc>
              <a:buClr>
                <a:srgbClr val="A9D9FF"/>
              </a:buClr>
              <a:buFont typeface="Wingdings" panose="05000000000000000000" pitchFamily="2" charset="2"/>
              <a:buChar char="Ø"/>
            </a:pPr>
            <a:r>
              <a:rPr lang="zh-CN" altLang="zh-CN" sz="1600" dirty="0">
                <a:solidFill>
                  <a:schemeClr val="bg1"/>
                </a:solidFill>
                <a:latin typeface="微软雅黑" panose="020B0503020204020204" pitchFamily="34" charset="-122"/>
                <a:ea typeface="微软雅黑" panose="020B0503020204020204" pitchFamily="34" charset="-122"/>
              </a:rPr>
              <a:t>被收藏的文件会在“我的收藏”中显现，可进行取消收藏、预览、下载、外链等操作</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也可进行批量取消收藏。</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1896248" y="4442570"/>
            <a:ext cx="734677" cy="196583"/>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3" name="图片 2"/>
          <p:cNvPicPr>
            <a:picLocks noChangeAspect="1"/>
          </p:cNvPicPr>
          <p:nvPr/>
        </p:nvPicPr>
        <p:blipFill>
          <a:blip r:embed="rId1"/>
          <a:stretch>
            <a:fillRect/>
          </a:stretch>
        </p:blipFill>
        <p:spPr>
          <a:xfrm>
            <a:off x="134867" y="2447365"/>
            <a:ext cx="5769112" cy="3372980"/>
          </a:xfrm>
          <a:prstGeom prst="rect">
            <a:avLst/>
          </a:prstGeom>
        </p:spPr>
      </p:pic>
      <p:pic>
        <p:nvPicPr>
          <p:cNvPr id="7" name="图片 6"/>
          <p:cNvPicPr>
            <a:picLocks noChangeAspect="1"/>
          </p:cNvPicPr>
          <p:nvPr/>
        </p:nvPicPr>
        <p:blipFill>
          <a:blip r:embed="rId2"/>
          <a:stretch>
            <a:fillRect/>
          </a:stretch>
        </p:blipFill>
        <p:spPr>
          <a:xfrm>
            <a:off x="6005711" y="2411268"/>
            <a:ext cx="6051422" cy="340907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48640" y="1282892"/>
            <a:ext cx="10349732" cy="3319820"/>
          </a:xfrm>
          <a:prstGeom prst="rect">
            <a:avLst/>
          </a:prstGeom>
          <a:noFill/>
          <a:ln>
            <a:noFill/>
          </a:ln>
        </p:spPr>
        <p:txBody>
          <a:bodyPr wrap="square">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285750" indent="-285750">
              <a:lnSpc>
                <a:spcPts val="2300"/>
              </a:lnSpc>
              <a:buFont typeface="Wingdings" panose="05000000000000000000" pitchFamily="2" charset="2"/>
              <a:buChar char="n"/>
            </a:pPr>
            <a:r>
              <a:rPr lang="zh-CN" altLang="en-US"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江汉大学智慧云盘</a:t>
            </a:r>
            <a:r>
              <a:rPr lang="zh-CN"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是“存储</a:t>
            </a:r>
            <a:r>
              <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安全</a:t>
            </a:r>
            <a:r>
              <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共享</a:t>
            </a:r>
            <a:r>
              <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权限管理</a:t>
            </a:r>
            <a:r>
              <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协同办公”</a:t>
            </a:r>
            <a:r>
              <a:rPr lang="zh-CN" altLang="en-US"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的统一化数据管理中心</a:t>
            </a:r>
            <a:r>
              <a:rPr lang="zh-CN"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，是基于云计算理念</a:t>
            </a:r>
            <a:r>
              <a:rPr lang="zh-CN" altLang="en-US"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的江汉大学内部</a:t>
            </a:r>
            <a:r>
              <a:rPr lang="zh-CN"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数据网络存储和管理解决方案</a:t>
            </a:r>
            <a:r>
              <a:rPr lang="zh-CN" altLang="en-US"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a:t>
            </a:r>
            <a:endPar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lnSpc>
                <a:spcPts val="2300"/>
              </a:lnSpc>
            </a:pPr>
            <a:endPar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285750" indent="-285750">
              <a:lnSpc>
                <a:spcPts val="2300"/>
              </a:lnSpc>
              <a:buFont typeface="Wingdings" panose="05000000000000000000" pitchFamily="2" charset="2"/>
              <a:buChar char="n"/>
            </a:pPr>
            <a:r>
              <a:rPr lang="zh-CN" altLang="en-US"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云盘第一期建设目标是为江汉大学内部提供安全可控、协作高效的存储共享平台，</a:t>
            </a:r>
            <a:endPar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a:lnSpc>
                <a:spcPts val="2300"/>
              </a:lnSpc>
            </a:pPr>
            <a:endParaRPr lang="en-US" altLang="zh-CN"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endParaRPr>
          </a:p>
          <a:p>
            <a:pPr marL="285750" indent="-285750">
              <a:lnSpc>
                <a:spcPts val="2300"/>
              </a:lnSpc>
              <a:buFont typeface="Wingdings" panose="05000000000000000000" pitchFamily="2" charset="2"/>
              <a:buChar char="n"/>
            </a:pPr>
            <a:r>
              <a:rPr lang="zh-CN" altLang="en-US"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云盘系统</a:t>
            </a:r>
            <a:r>
              <a:rPr lang="zh-CN" altLang="zh-CN"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基于私有云模式部署，不仅满足</a:t>
            </a:r>
            <a:r>
              <a:rPr lang="zh-CN" altLang="en-US"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企业个人</a:t>
            </a:r>
            <a:r>
              <a:rPr lang="zh-CN" altLang="zh-CN"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存储、备份、随时随地访问的需要，还提供用户角色、部门内部、团队之间的文档协作，提供了团队成员之间的文档协作和文件生命周期管理，可以更安全、更便捷的保护企业文档资产。同时，基于传统的断点续传、文件去重等基础功能之上“存储</a:t>
            </a:r>
            <a:r>
              <a:rPr lang="en-US" altLang="zh-CN"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a:t>
            </a:r>
            <a:r>
              <a:rPr lang="zh-CN" altLang="zh-CN"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分享”，将</a:t>
            </a:r>
            <a:r>
              <a:rPr lang="zh-CN" altLang="en-US"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企业</a:t>
            </a:r>
            <a:r>
              <a:rPr lang="zh-CN" altLang="zh-CN"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的文档资料存储在私有云端，一方面起到</a:t>
            </a:r>
            <a:r>
              <a:rPr lang="zh-CN" altLang="en-US"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安全管理</a:t>
            </a:r>
            <a:r>
              <a:rPr lang="zh-CN" altLang="zh-CN"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rPr>
              <a:t>的作用，另一方面也方便在不同设备间或者与他人间资料的分享。</a:t>
            </a:r>
            <a:endParaRPr lang="zh-CN" altLang="en-US" sz="1800" spc="300" dirty="0">
              <a:solidFill>
                <a:schemeClr val="bg1"/>
              </a:solidFill>
              <a:latin typeface="微软雅黑 Light" panose="020B0502040204020203" pitchFamily="34" charset="-122"/>
              <a:ea typeface="微软雅黑 Light" panose="020B0502040204020203" pitchFamily="34" charset="-122"/>
              <a:cs typeface="微软雅黑" panose="020B0503020204020204" pitchFamily="34" charset="-122"/>
            </a:endParaRPr>
          </a:p>
        </p:txBody>
      </p:sp>
      <p:sp>
        <p:nvSpPr>
          <p:cNvPr id="7" name="文本框 47"/>
          <p:cNvSpPr txBox="1"/>
          <p:nvPr/>
        </p:nvSpPr>
        <p:spPr>
          <a:xfrm>
            <a:off x="5844554" y="3665054"/>
            <a:ext cx="184731" cy="369332"/>
          </a:xfrm>
          <a:prstGeom prst="rect">
            <a:avLst/>
          </a:prstGeom>
          <a:noFill/>
        </p:spPr>
        <p:txBody>
          <a:bodyPr wrap="none" rtlCol="0">
            <a:spAutoFit/>
          </a:bodyPr>
          <a:lstStyle/>
          <a:p>
            <a:endParaRPr kumimoji="1" lang="zh-CN" altLang="en-US" dirty="0"/>
          </a:p>
        </p:txBody>
      </p:sp>
      <p:sp>
        <p:nvSpPr>
          <p:cNvPr id="9" name="标题 1"/>
          <p:cNvSpPr txBox="1"/>
          <p:nvPr/>
        </p:nvSpPr>
        <p:spPr>
          <a:xfrm>
            <a:off x="548640" y="274320"/>
            <a:ext cx="11073384" cy="5212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dirty="0">
                <a:solidFill>
                  <a:schemeClr val="bg1"/>
                </a:solidFill>
              </a:rPr>
              <a:t>江汉大学智慧云盘概述</a:t>
            </a:r>
            <a:endParaRPr lang="zh-CN" altLang="en-US" dirty="0">
              <a:solidFill>
                <a:schemeClr val="bg1"/>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文件夹移动</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复制</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542282" y="951151"/>
            <a:ext cx="10799763"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a:solidFill>
                  <a:schemeClr val="bg1"/>
                </a:solidFill>
                <a:latin typeface="微软雅黑" panose="020B0503020204020204" pitchFamily="34" charset="-122"/>
                <a:ea typeface="微软雅黑" panose="020B0503020204020204" pitchFamily="34" charset="-122"/>
              </a:rPr>
              <a:t>文件</a:t>
            </a:r>
            <a:r>
              <a:rPr lang="en-US" altLang="zh-CN" sz="1800" b="1">
                <a:solidFill>
                  <a:schemeClr val="bg1"/>
                </a:solidFill>
                <a:latin typeface="微软雅黑" panose="020B0503020204020204" pitchFamily="34" charset="-122"/>
                <a:ea typeface="微软雅黑" panose="020B0503020204020204" pitchFamily="34" charset="-122"/>
              </a:rPr>
              <a:t>/</a:t>
            </a:r>
            <a:r>
              <a:rPr lang="zh-CN" altLang="en-US" sz="1800" b="1">
                <a:solidFill>
                  <a:schemeClr val="bg1"/>
                </a:solidFill>
                <a:latin typeface="微软雅黑" panose="020B0503020204020204" pitchFamily="34" charset="-122"/>
                <a:ea typeface="微软雅黑" panose="020B0503020204020204" pitchFamily="34" charset="-122"/>
              </a:rPr>
              <a:t>文件夹移动</a:t>
            </a:r>
            <a:r>
              <a:rPr lang="zh-CN" altLang="en-US" sz="1800" b="1" dirty="0">
                <a:solidFill>
                  <a:schemeClr val="bg1"/>
                </a:solidFill>
                <a:latin typeface="微软雅黑" panose="020B0503020204020204" pitchFamily="34" charset="-122"/>
                <a:ea typeface="微软雅黑" panose="020B0503020204020204" pitchFamily="34" charset="-122"/>
              </a:rPr>
              <a:t>复制</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a:solidFill>
                  <a:schemeClr val="bg1"/>
                </a:solidFill>
                <a:latin typeface="微软雅黑" panose="020B0503020204020204" pitchFamily="34" charset="-122"/>
                <a:ea typeface="微软雅黑" panose="020B0503020204020204" pitchFamily="34" charset="-122"/>
              </a:rPr>
              <a:t>登录联想云盘系统</a:t>
            </a:r>
            <a:r>
              <a:rPr lang="zh-CN" altLang="en-US" sz="1600" dirty="0">
                <a:solidFill>
                  <a:schemeClr val="bg1"/>
                </a:solidFill>
                <a:latin typeface="微软雅黑" panose="020B0503020204020204" pitchFamily="34" charset="-122"/>
                <a:ea typeface="微软雅黑" panose="020B0503020204020204" pitchFamily="34" charset="-122"/>
              </a:rPr>
              <a:t>，选择任意一个</a:t>
            </a:r>
            <a:r>
              <a:rPr lang="zh-CN" altLang="en-US" sz="1600">
                <a:solidFill>
                  <a:schemeClr val="bg1"/>
                </a:solidFill>
                <a:latin typeface="微软雅黑" panose="020B0503020204020204" pitchFamily="34" charset="-122"/>
                <a:ea typeface="微软雅黑" panose="020B0503020204020204" pitchFamily="34" charset="-122"/>
              </a:rPr>
              <a:t>文件或文件夹，</a:t>
            </a:r>
            <a:r>
              <a:rPr lang="zh-CN" altLang="zh-CN" sz="1600" dirty="0">
                <a:solidFill>
                  <a:schemeClr val="bg1"/>
                </a:solidFill>
                <a:latin typeface="微软雅黑" panose="020B0503020204020204" pitchFamily="34" charset="-122"/>
                <a:ea typeface="微软雅黑" panose="020B0503020204020204" pitchFamily="34" charset="-122"/>
              </a:rPr>
              <a:t>在更多菜单中点击“移动</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zh-CN" sz="1600" dirty="0">
                <a:solidFill>
                  <a:schemeClr val="bg1"/>
                </a:solidFill>
                <a:latin typeface="微软雅黑" panose="020B0503020204020204" pitchFamily="34" charset="-122"/>
                <a:ea typeface="微软雅黑" panose="020B0503020204020204" pitchFamily="34" charset="-122"/>
              </a:rPr>
              <a:t>复制”，进入文件移动复制界面，用户可以将文件移动或复制到</a:t>
            </a:r>
            <a:r>
              <a:rPr lang="zh-CN" altLang="en-US" sz="1600">
                <a:solidFill>
                  <a:schemeClr val="bg1"/>
                </a:solidFill>
                <a:latin typeface="微软雅黑" panose="020B0503020204020204" pitchFamily="34" charset="-122"/>
                <a:ea typeface="微软雅黑" panose="020B0503020204020204" pitchFamily="34" charset="-122"/>
              </a:rPr>
              <a:t>指定</a:t>
            </a:r>
            <a:r>
              <a:rPr lang="zh-CN" altLang="zh-CN" sz="1600">
                <a:solidFill>
                  <a:schemeClr val="bg1"/>
                </a:solidFill>
                <a:latin typeface="微软雅黑" panose="020B0503020204020204" pitchFamily="34" charset="-122"/>
                <a:ea typeface="微软雅黑" panose="020B0503020204020204" pitchFamily="34" charset="-122"/>
              </a:rPr>
              <a:t>的</a:t>
            </a:r>
            <a:r>
              <a:rPr lang="zh-CN" altLang="en-US" sz="1600">
                <a:solidFill>
                  <a:schemeClr val="bg1"/>
                </a:solidFill>
                <a:latin typeface="微软雅黑" panose="020B0503020204020204" pitchFamily="34" charset="-122"/>
                <a:ea typeface="微软雅黑" panose="020B0503020204020204" pitchFamily="34" charset="-122"/>
              </a:rPr>
              <a:t>文件夹</a:t>
            </a:r>
            <a:r>
              <a:rPr lang="zh-CN" altLang="zh-CN" sz="1600">
                <a:solidFill>
                  <a:schemeClr val="bg1"/>
                </a:solidFill>
                <a:latin typeface="微软雅黑" panose="020B0503020204020204" pitchFamily="34" charset="-122"/>
                <a:ea typeface="微软雅黑" panose="020B0503020204020204" pitchFamily="34" charset="-122"/>
              </a:rPr>
              <a:t>中</a:t>
            </a:r>
            <a:r>
              <a:rPr lang="zh-CN" altLang="zh-CN" sz="1600" dirty="0">
                <a:solidFill>
                  <a:schemeClr val="bg1"/>
                </a:solidFill>
                <a:latin typeface="微软雅黑" panose="020B0503020204020204" pitchFamily="34" charset="-122"/>
                <a:ea typeface="微软雅黑" panose="020B0503020204020204" pitchFamily="34" charset="-122"/>
              </a:rPr>
              <a:t>。</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1" name="椭圆 10"/>
          <p:cNvSpPr/>
          <p:nvPr/>
        </p:nvSpPr>
        <p:spPr>
          <a:xfrm>
            <a:off x="2223625" y="5591177"/>
            <a:ext cx="835489" cy="196583"/>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5" name="图片 4"/>
          <p:cNvPicPr>
            <a:picLocks noChangeAspect="1"/>
          </p:cNvPicPr>
          <p:nvPr/>
        </p:nvPicPr>
        <p:blipFill>
          <a:blip r:embed="rId1"/>
          <a:stretch>
            <a:fillRect/>
          </a:stretch>
        </p:blipFill>
        <p:spPr>
          <a:xfrm>
            <a:off x="96726" y="2219838"/>
            <a:ext cx="5999274" cy="4315433"/>
          </a:xfrm>
          <a:prstGeom prst="rect">
            <a:avLst/>
          </a:prstGeom>
        </p:spPr>
      </p:pic>
      <p:pic>
        <p:nvPicPr>
          <p:cNvPr id="7" name="图片 6"/>
          <p:cNvPicPr>
            <a:picLocks noChangeAspect="1"/>
          </p:cNvPicPr>
          <p:nvPr/>
        </p:nvPicPr>
        <p:blipFill>
          <a:blip r:embed="rId2"/>
          <a:stretch>
            <a:fillRect/>
          </a:stretch>
        </p:blipFill>
        <p:spPr>
          <a:xfrm>
            <a:off x="6738639" y="2219837"/>
            <a:ext cx="4819685" cy="4315433"/>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文件夹共享管理（内部）</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3"/>
          <p:cNvSpPr txBox="1">
            <a:spLocks noChangeArrowheads="1"/>
          </p:cNvSpPr>
          <p:nvPr/>
        </p:nvSpPr>
        <p:spPr bwMode="gray">
          <a:xfrm>
            <a:off x="415050" y="1288776"/>
            <a:ext cx="5566271" cy="1389110"/>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进入文件夹共享</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在</a:t>
            </a:r>
            <a:r>
              <a:rPr lang="zh-CN" altLang="en-US" sz="1600" b="1" dirty="0">
                <a:solidFill>
                  <a:schemeClr val="bg1"/>
                </a:solidFill>
                <a:latin typeface="微软雅黑" panose="020B0503020204020204" pitchFamily="34" charset="-122"/>
                <a:ea typeface="微软雅黑" panose="020B0503020204020204" pitchFamily="34" charset="-122"/>
              </a:rPr>
              <a:t>“个人空间”</a:t>
            </a:r>
            <a:r>
              <a:rPr lang="zh-CN" altLang="en-US" sz="1600" dirty="0">
                <a:solidFill>
                  <a:schemeClr val="bg1"/>
                </a:solidFill>
                <a:latin typeface="微软雅黑" panose="020B0503020204020204" pitchFamily="34" charset="-122"/>
                <a:ea typeface="微软雅黑" panose="020B0503020204020204" pitchFamily="34" charset="-122"/>
              </a:rPr>
              <a:t>，选择任意一个文件或文件夹，</a:t>
            </a:r>
            <a:r>
              <a:rPr lang="zh-CN" altLang="zh-CN" sz="1600" dirty="0">
                <a:solidFill>
                  <a:schemeClr val="bg1"/>
                </a:solidFill>
                <a:latin typeface="微软雅黑" panose="020B0503020204020204" pitchFamily="34" charset="-122"/>
                <a:ea typeface="微软雅黑" panose="020B0503020204020204" pitchFamily="34" charset="-122"/>
              </a:rPr>
              <a:t>在</a:t>
            </a:r>
            <a:r>
              <a:rPr lang="zh-CN" altLang="en-US" sz="1600" dirty="0">
                <a:solidFill>
                  <a:schemeClr val="bg1"/>
                </a:solidFill>
                <a:latin typeface="微软雅黑" panose="020B0503020204020204" pitchFamily="34" charset="-122"/>
                <a:ea typeface="微软雅黑" panose="020B0503020204020204" pitchFamily="34" charset="-122"/>
              </a:rPr>
              <a:t>右键</a:t>
            </a:r>
            <a:r>
              <a:rPr lang="zh-CN" altLang="zh-CN" sz="1600" dirty="0">
                <a:solidFill>
                  <a:schemeClr val="bg1"/>
                </a:solidFill>
                <a:latin typeface="微软雅黑" panose="020B0503020204020204" pitchFamily="34" charset="-122"/>
                <a:ea typeface="微软雅黑" panose="020B0503020204020204" pitchFamily="34" charset="-122"/>
              </a:rPr>
              <a:t>菜单中点击“</a:t>
            </a:r>
            <a:r>
              <a:rPr lang="zh-CN" altLang="en-US" sz="1600" dirty="0">
                <a:solidFill>
                  <a:schemeClr val="bg1"/>
                </a:solidFill>
                <a:latin typeface="微软雅黑" panose="020B0503020204020204" pitchFamily="34" charset="-122"/>
                <a:ea typeface="微软雅黑" panose="020B0503020204020204" pitchFamily="34" charset="-122"/>
              </a:rPr>
              <a:t>共享</a:t>
            </a:r>
            <a:r>
              <a:rPr lang="zh-CN" altLang="zh-CN" sz="1600" dirty="0">
                <a:solidFill>
                  <a:schemeClr val="bg1"/>
                </a:solidFill>
                <a:latin typeface="微软雅黑" panose="020B0503020204020204" pitchFamily="34" charset="-122"/>
                <a:ea typeface="微软雅黑" panose="020B0503020204020204" pitchFamily="34" charset="-122"/>
              </a:rPr>
              <a:t>”，进入文件</a:t>
            </a:r>
            <a:r>
              <a:rPr lang="zh-CN" altLang="en-US" sz="1600" dirty="0">
                <a:solidFill>
                  <a:schemeClr val="bg1"/>
                </a:solidFill>
                <a:latin typeface="微软雅黑" panose="020B0503020204020204" pitchFamily="34" charset="-122"/>
                <a:ea typeface="微软雅黑" panose="020B0503020204020204" pitchFamily="34" charset="-122"/>
              </a:rPr>
              <a:t>共享设置</a:t>
            </a:r>
            <a:r>
              <a:rPr lang="zh-CN" altLang="zh-CN" sz="1600" dirty="0">
                <a:solidFill>
                  <a:schemeClr val="bg1"/>
                </a:solidFill>
                <a:latin typeface="微软雅黑" panose="020B0503020204020204" pitchFamily="34" charset="-122"/>
                <a:ea typeface="微软雅黑" panose="020B0503020204020204" pitchFamily="34" charset="-122"/>
              </a:rPr>
              <a:t>界面，用户可以将</a:t>
            </a:r>
            <a:r>
              <a:rPr lang="zh-CN" altLang="en-US" sz="1600" dirty="0">
                <a:solidFill>
                  <a:schemeClr val="bg1"/>
                </a:solidFill>
                <a:latin typeface="微软雅黑" panose="020B0503020204020204" pitchFamily="34" charset="-122"/>
                <a:ea typeface="微软雅黑" panose="020B0503020204020204" pitchFamily="34" charset="-122"/>
              </a:rPr>
              <a:t>该文件夹共享给其他用户或团队。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Rectangle 3"/>
          <p:cNvSpPr txBox="1">
            <a:spLocks noChangeArrowheads="1"/>
          </p:cNvSpPr>
          <p:nvPr/>
        </p:nvSpPr>
        <p:spPr bwMode="gray">
          <a:xfrm>
            <a:off x="6261727" y="884276"/>
            <a:ext cx="5566271" cy="1782324"/>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共享权限设置</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用户对文件夹点击共享按钮后，</a:t>
            </a:r>
            <a:r>
              <a:rPr lang="zh-CN" altLang="en-US" sz="1600" dirty="0">
                <a:solidFill>
                  <a:schemeClr val="bg1"/>
                </a:solidFill>
                <a:latin typeface="Calibri" panose="020F0502020204030204"/>
                <a:ea typeface="微软雅黑" panose="020B0503020204020204" pitchFamily="34" charset="-122"/>
                <a:cs typeface="Calibri" panose="020F0502020204030204" charset="0"/>
              </a:rPr>
              <a:t>在弹出的共享管理中，通过上方搜索方式检索要共享的用户或团队，添加到下方列表中，以此选择被共享用户或团队，支持多选；</a:t>
            </a:r>
            <a:endParaRPr lang="zh-CN" altLang="en-US" sz="1600" dirty="0">
              <a:solidFill>
                <a:schemeClr val="bg1"/>
              </a:solidFill>
              <a:latin typeface="Calibri" panose="020F0502020204030204"/>
              <a:ea typeface="微软雅黑" panose="020B0503020204020204" pitchFamily="34" charset="-122"/>
              <a:cs typeface="Calibri" panose="020F0502020204030204" charset="0"/>
            </a:endParaRPr>
          </a:p>
          <a:p>
            <a:pPr marL="171450" indent="-171450" fontAlgn="base">
              <a:lnSpc>
                <a:spcPct val="150000"/>
              </a:lnSpc>
              <a:spcAft>
                <a:spcPct val="0"/>
              </a:spcAft>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rPr>
              <a:t>在对应的团队或用户右侧下拉菜单中，选择合适的权限进行权限分配。</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62446" y="3285839"/>
            <a:ext cx="5566271" cy="2704002"/>
          </a:xfrm>
          <a:prstGeom prst="rect">
            <a:avLst/>
          </a:prstGeom>
        </p:spPr>
      </p:pic>
      <p:pic>
        <p:nvPicPr>
          <p:cNvPr id="8" name="图片 7"/>
          <p:cNvPicPr>
            <a:picLocks noChangeAspect="1"/>
          </p:cNvPicPr>
          <p:nvPr/>
        </p:nvPicPr>
        <p:blipFill>
          <a:blip r:embed="rId2"/>
          <a:stretch>
            <a:fillRect/>
          </a:stretch>
        </p:blipFill>
        <p:spPr>
          <a:xfrm>
            <a:off x="6463285" y="3285840"/>
            <a:ext cx="5669659" cy="2704002"/>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文件夹共享</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管理</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Rectangle 3"/>
          <p:cNvSpPr txBox="1">
            <a:spLocks noChangeArrowheads="1"/>
          </p:cNvSpPr>
          <p:nvPr/>
        </p:nvSpPr>
        <p:spPr bwMode="gray">
          <a:xfrm>
            <a:off x="1224643" y="1041876"/>
            <a:ext cx="10619059"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管理</a:t>
            </a:r>
            <a:r>
              <a:rPr lang="zh-CN" altLang="en-US" b="1">
                <a:solidFill>
                  <a:schemeClr val="bg1"/>
                </a:solidFill>
                <a:latin typeface="微软雅黑" panose="020B0503020204020204" pitchFamily="34" charset="-122"/>
                <a:ea typeface="微软雅黑" panose="020B0503020204020204" pitchFamily="34" charset="-122"/>
              </a:rPr>
              <a:t>已共享文件夹</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fontAlgn="base">
              <a:lnSpc>
                <a:spcPct val="150000"/>
              </a:lnSpc>
              <a:spcAft>
                <a:spcPct val="0"/>
              </a:spcAft>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已共享的文件夹可以通过进入“我的共享”查看并进行相应的设置；</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pPr marL="171450" indent="-171450" fontAlgn="base">
              <a:lnSpc>
                <a:spcPct val="150000"/>
              </a:lnSpc>
              <a:spcAft>
                <a:spcPct val="0"/>
              </a:spcAft>
              <a:buClr>
                <a:srgbClr val="A9D9FF"/>
              </a:buClr>
              <a:buFont typeface="Wingdings" panose="05000000000000000000" pitchFamily="2" charset="2"/>
              <a:buChar char="Ø"/>
            </a:pPr>
            <a:r>
              <a:rPr lang="zh-CN" altLang="en-US" sz="1600" dirty="0">
                <a:solidFill>
                  <a:schemeClr val="bg1"/>
                </a:solidFill>
                <a:latin typeface="Calibri" panose="020F0502020204030204"/>
                <a:ea typeface="微软雅黑" panose="020B0503020204020204" pitchFamily="34" charset="-122"/>
                <a:cs typeface="Calibri" panose="020F0502020204030204" charset="0"/>
              </a:rPr>
              <a:t>其他用户共享给你的共享文件夹会被统一放在“收到的共享”节点下进行统一呈现。</a:t>
            </a:r>
            <a:endParaRPr lang="zh-CN" altLang="en-US" sz="1600" dirty="0">
              <a:solidFill>
                <a:schemeClr val="bg1"/>
              </a:solidFill>
              <a:latin typeface="Calibri" panose="020F0502020204030204"/>
              <a:ea typeface="微软雅黑" panose="020B0503020204020204" pitchFamily="34" charset="-122"/>
              <a:cs typeface="Calibri" panose="020F0502020204030204" charset="0"/>
            </a:endParaRPr>
          </a:p>
        </p:txBody>
      </p:sp>
      <p:pic>
        <p:nvPicPr>
          <p:cNvPr id="3" name="图片 2"/>
          <p:cNvPicPr>
            <a:picLocks noChangeAspect="1"/>
          </p:cNvPicPr>
          <p:nvPr/>
        </p:nvPicPr>
        <p:blipFill>
          <a:blip r:embed="rId1"/>
          <a:stretch>
            <a:fillRect/>
          </a:stretch>
        </p:blipFill>
        <p:spPr>
          <a:xfrm>
            <a:off x="1115932" y="2358321"/>
            <a:ext cx="9072629" cy="4292216"/>
          </a:xfrm>
          <a:prstGeom prst="rect">
            <a:avLst/>
          </a:prstGeom>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文件夹本地</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同步</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Rectangle 3"/>
          <p:cNvSpPr txBox="1">
            <a:spLocks noChangeArrowheads="1"/>
          </p:cNvSpPr>
          <p:nvPr/>
        </p:nvSpPr>
        <p:spPr bwMode="gray">
          <a:xfrm>
            <a:off x="415049" y="1988057"/>
            <a:ext cx="5825412" cy="1755981"/>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创建本地同步</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buClr>
                <a:srgbClr val="A9D9FF"/>
              </a:buClr>
              <a:buFont typeface="Wingdings" panose="05000000000000000000" pitchFamily="2" charset="2"/>
              <a:buChar char="Ø"/>
            </a:pPr>
            <a:r>
              <a:rPr lang="zh-CN" altLang="en-US" sz="1400">
                <a:solidFill>
                  <a:schemeClr val="bg1"/>
                </a:solidFill>
                <a:latin typeface="微软雅黑" panose="020B0503020204020204" pitchFamily="34" charset="-122"/>
                <a:ea typeface="微软雅黑" panose="020B0503020204020204" pitchFamily="34" charset="-122"/>
                <a:cs typeface="Calibri" panose="020F0502020204030204" charset="0"/>
              </a:rPr>
              <a:t>登录联想云盘系统</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charset="0"/>
              </a:rPr>
              <a:t>，点击“本地同步”，然后点击“创建一个同步盘”。在目前已经建立的云端文件夹中，点击浏览，选择一个要进行同步的云端文件夹；在本地文件夹中，点击浏览，选择一个要进行同步的本机</a:t>
            </a: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charset="0"/>
              </a:rPr>
              <a:t>PC</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charset="0"/>
              </a:rPr>
              <a:t>文件夹；</a:t>
            </a:r>
            <a:endPar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pPr marL="171450" indent="-171450">
              <a:buClr>
                <a:srgbClr val="A9D9FF"/>
              </a:buClr>
              <a:buFont typeface="Wingdings" panose="05000000000000000000" pitchFamily="2" charset="2"/>
              <a:buChar char="Ø"/>
            </a:pP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charset="0"/>
              </a:rPr>
              <a:t>可对同步类型进行选择：</a:t>
            </a: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charset="0"/>
              </a:rPr>
              <a:t>1</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charset="0"/>
              </a:rPr>
              <a:t>、双向同步；</a:t>
            </a: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charset="0"/>
              </a:rPr>
              <a:t>2</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charset="0"/>
              </a:rPr>
              <a:t>、单向上传；</a:t>
            </a:r>
            <a:r>
              <a:rPr lang="en-US" altLang="zh-CN" sz="1400" dirty="0">
                <a:solidFill>
                  <a:schemeClr val="bg1"/>
                </a:solidFill>
                <a:latin typeface="微软雅黑" panose="020B0503020204020204" pitchFamily="34" charset="-122"/>
                <a:ea typeface="微软雅黑" panose="020B0503020204020204" pitchFamily="34" charset="-122"/>
                <a:cs typeface="Calibri" panose="020F0502020204030204" charset="0"/>
              </a:rPr>
              <a:t>3</a:t>
            </a:r>
            <a:r>
              <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charset="0"/>
              </a:rPr>
              <a:t>、单向下载 。 </a:t>
            </a:r>
            <a:endParaRPr lang="zh-CN" altLang="en-US" sz="14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7" name="Rectangle 3"/>
          <p:cNvSpPr txBox="1">
            <a:spLocks noChangeArrowheads="1"/>
          </p:cNvSpPr>
          <p:nvPr/>
        </p:nvSpPr>
        <p:spPr bwMode="gray">
          <a:xfrm>
            <a:off x="415050" y="900622"/>
            <a:ext cx="11487385"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概念</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本地同步的作用是将数据在多平台同步更新，客户端会把文件及文件夹和服务器自动同步，保持终端数据的一致性，并保证文件是最新状态。可以省略每次上传</a:t>
            </a:r>
            <a:r>
              <a:rPr lang="en-US" altLang="zh-CN" sz="1600" dirty="0">
                <a:solidFill>
                  <a:schemeClr val="bg1"/>
                </a:solidFill>
                <a:latin typeface="微软雅黑" panose="020B0503020204020204" pitchFamily="34" charset="-122"/>
                <a:ea typeface="微软雅黑" panose="020B0503020204020204" pitchFamily="34" charset="-122"/>
                <a:cs typeface="Calibri" panose="020F0502020204030204" charset="0"/>
              </a:rPr>
              <a:t>/</a:t>
            </a: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下载的繁琐步骤，只要客户端在登录状态，所有更新操作都会自动同步，省时省力。</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16" name="Rectangle 3"/>
          <p:cNvSpPr txBox="1">
            <a:spLocks noChangeArrowheads="1"/>
          </p:cNvSpPr>
          <p:nvPr/>
        </p:nvSpPr>
        <p:spPr bwMode="gray">
          <a:xfrm>
            <a:off x="6364999" y="1988057"/>
            <a:ext cx="5825412" cy="1485913"/>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设置本地同步名称</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点击“下一步”，为该同步盘设置名称，然后点击当点击“完成”，同步盘设置完成。可并行设置多个同步盘；</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pPr marL="171450" indent="-171450">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如需对同步的触发时间和过滤条件进行设置，可点击左下方“高级设置”按钮进入配置窗口。 </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pic>
        <p:nvPicPr>
          <p:cNvPr id="3" name="图片 2"/>
          <p:cNvPicPr>
            <a:picLocks noChangeAspect="1"/>
          </p:cNvPicPr>
          <p:nvPr/>
        </p:nvPicPr>
        <p:blipFill>
          <a:blip r:embed="rId1"/>
          <a:stretch>
            <a:fillRect/>
          </a:stretch>
        </p:blipFill>
        <p:spPr>
          <a:xfrm>
            <a:off x="474028" y="3628611"/>
            <a:ext cx="4970058" cy="2873042"/>
          </a:xfrm>
          <a:prstGeom prst="rect">
            <a:avLst/>
          </a:prstGeom>
        </p:spPr>
      </p:pic>
      <p:pic>
        <p:nvPicPr>
          <p:cNvPr id="8" name="图片 7"/>
          <p:cNvPicPr>
            <a:picLocks noChangeAspect="1"/>
          </p:cNvPicPr>
          <p:nvPr/>
        </p:nvPicPr>
        <p:blipFill>
          <a:blip r:embed="rId2"/>
          <a:stretch>
            <a:fillRect/>
          </a:stretch>
        </p:blipFill>
        <p:spPr>
          <a:xfrm>
            <a:off x="5816312" y="3628610"/>
            <a:ext cx="6275146" cy="2873041"/>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文件夹本地同步</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3"/>
          <p:cNvSpPr txBox="1">
            <a:spLocks noChangeArrowheads="1"/>
          </p:cNvSpPr>
          <p:nvPr/>
        </p:nvSpPr>
        <p:spPr bwMode="gray">
          <a:xfrm>
            <a:off x="720198" y="884276"/>
            <a:ext cx="6003788" cy="1744014"/>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本地同步相关操作</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点击一个本地同步，双击要进行同步的云端文件夹，系统会自动跳转至与之相对应的</a:t>
            </a:r>
            <a:r>
              <a:rPr lang="en-US" altLang="zh-CN" sz="1600" dirty="0">
                <a:solidFill>
                  <a:schemeClr val="bg1"/>
                </a:solidFill>
                <a:latin typeface="微软雅黑" panose="020B0503020204020204" pitchFamily="34" charset="-122"/>
                <a:ea typeface="微软雅黑" panose="020B0503020204020204" pitchFamily="34" charset="-122"/>
                <a:cs typeface="Calibri" panose="020F0502020204030204" charset="0"/>
              </a:rPr>
              <a:t>PC</a:t>
            </a: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本地文件夹；</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当出现选错文件等情况时，可以点击上方的暂停及删除，调整上传进度，调整完成后，再点击开始按钮即可；</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点击同步详情按钮，可以查看同步日志。</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sp>
        <p:nvSpPr>
          <p:cNvPr id="9" name="Rectangle 3"/>
          <p:cNvSpPr txBox="1">
            <a:spLocks noChangeArrowheads="1"/>
          </p:cNvSpPr>
          <p:nvPr/>
        </p:nvSpPr>
        <p:spPr bwMode="gray">
          <a:xfrm>
            <a:off x="6983674" y="1164424"/>
            <a:ext cx="5523315"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同步状态</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同步盘的上传状态分为三种，分别为以下标志： </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a:p>
            <a:pPr>
              <a:lnSpc>
                <a:spcPct val="150000"/>
              </a:lnSpc>
              <a:buClr>
                <a:srgbClr val="A9D9FF"/>
              </a:buClr>
            </a:pPr>
            <a:r>
              <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rPr>
              <a:t>   左：更新完成；中：正在更新；右：暂停更新 。</a:t>
            </a:r>
            <a:endParaRPr lang="zh-CN" altLang="en-US" sz="1600" dirty="0">
              <a:solidFill>
                <a:schemeClr val="bg1"/>
              </a:solidFill>
              <a:latin typeface="微软雅黑" panose="020B0503020204020204" pitchFamily="34" charset="-122"/>
              <a:ea typeface="微软雅黑" panose="020B0503020204020204" pitchFamily="34" charset="-122"/>
              <a:cs typeface="Calibri" panose="020F050202020403020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53166" y="2706046"/>
            <a:ext cx="2679699" cy="1619999"/>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3166" y="4656655"/>
            <a:ext cx="2712135" cy="1619999"/>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stretch>
            <a:fillRect/>
          </a:stretch>
        </p:blipFill>
        <p:spPr>
          <a:xfrm>
            <a:off x="989395" y="3275412"/>
            <a:ext cx="5171480" cy="3001242"/>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a:t>
            </a:r>
            <a:r>
              <a:rPr lang="en-US" altLang="zh-CN"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文件夹属性</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查看</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3"/>
          <p:cNvSpPr>
            <a:spLocks noGrp="1" noChangeArrowheads="1"/>
          </p:cNvSpPr>
          <p:nvPr>
            <p:ph sz="half" idx="4294967295"/>
          </p:nvPr>
        </p:nvSpPr>
        <p:spPr>
          <a:xfrm>
            <a:off x="576261" y="921261"/>
            <a:ext cx="5616575" cy="1639887"/>
          </a:xfrm>
        </p:spPr>
        <p:txBody>
          <a:bodyPr vert="horz" lIns="0" tIns="0" rIns="0" bIns="0" rtlCol="0">
            <a:normAutofit/>
          </a:bodyPr>
          <a:lstStyle/>
          <a:p>
            <a:pPr marL="171450" indent="-171450">
              <a:lnSpc>
                <a:spcPct val="150000"/>
              </a:lnSpc>
              <a:buClr>
                <a:srgbClr val="A9D9FF"/>
              </a:buClr>
              <a:buFont typeface="Wingdings" panose="05000000000000000000" pitchFamily="2" charset="2"/>
              <a:buChar char="l"/>
            </a:pPr>
            <a:r>
              <a:rPr lang="zh-CN" altLang="en-US" sz="1800" b="1" dirty="0">
                <a:solidFill>
                  <a:schemeClr val="bg1"/>
                </a:solidFill>
                <a:latin typeface="微软雅黑" panose="020B0503020204020204" pitchFamily="34" charset="-122"/>
                <a:ea typeface="微软雅黑" panose="020B0503020204020204" pitchFamily="34" charset="-122"/>
              </a:rPr>
              <a:t>文件属性查看</a:t>
            </a:r>
            <a:endParaRPr lang="zh-CN" altLang="en-US" sz="1800"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a:solidFill>
                  <a:schemeClr val="bg1"/>
                </a:solidFill>
                <a:latin typeface="微软雅黑" panose="020B0503020204020204" pitchFamily="34" charset="-122"/>
                <a:ea typeface="微软雅黑" panose="020B0503020204020204" pitchFamily="34" charset="-122"/>
              </a:rPr>
              <a:t>选择</a:t>
            </a:r>
            <a:r>
              <a:rPr lang="zh-CN" altLang="en-US" sz="1600" dirty="0">
                <a:solidFill>
                  <a:schemeClr val="bg1"/>
                </a:solidFill>
                <a:latin typeface="微软雅黑" panose="020B0503020204020204" pitchFamily="34" charset="-122"/>
                <a:ea typeface="微软雅黑" panose="020B0503020204020204" pitchFamily="34" charset="-122"/>
              </a:rPr>
              <a:t>任意一个</a:t>
            </a:r>
            <a:r>
              <a:rPr lang="zh-CN" altLang="en-US" sz="1600">
                <a:solidFill>
                  <a:schemeClr val="bg1"/>
                </a:solidFill>
                <a:latin typeface="微软雅黑" panose="020B0503020204020204" pitchFamily="34" charset="-122"/>
                <a:ea typeface="微软雅黑" panose="020B0503020204020204" pitchFamily="34" charset="-122"/>
              </a:rPr>
              <a:t>文件或文件夹，</a:t>
            </a:r>
            <a:r>
              <a:rPr lang="zh-CN" altLang="zh-CN" sz="1600" dirty="0">
                <a:solidFill>
                  <a:schemeClr val="bg1"/>
                </a:solidFill>
                <a:latin typeface="微软雅黑" panose="020B0503020204020204" pitchFamily="34" charset="-122"/>
                <a:ea typeface="微软雅黑" panose="020B0503020204020204" pitchFamily="34" charset="-122"/>
              </a:rPr>
              <a:t>在更多菜单中点击“</a:t>
            </a:r>
            <a:r>
              <a:rPr lang="zh-CN" altLang="en-US" sz="1600" dirty="0">
                <a:solidFill>
                  <a:schemeClr val="bg1"/>
                </a:solidFill>
                <a:latin typeface="微软雅黑" panose="020B0503020204020204" pitchFamily="34" charset="-122"/>
                <a:ea typeface="微软雅黑" panose="020B0503020204020204" pitchFamily="34" charset="-122"/>
              </a:rPr>
              <a:t>属性</a:t>
            </a:r>
            <a:r>
              <a:rPr lang="zh-CN" altLang="zh-CN" sz="1600" dirty="0">
                <a:solidFill>
                  <a:schemeClr val="bg1"/>
                </a:solidFill>
                <a:latin typeface="微软雅黑" panose="020B0503020204020204" pitchFamily="34" charset="-122"/>
                <a:ea typeface="微软雅黑" panose="020B0503020204020204" pitchFamily="34" charset="-122"/>
              </a:rPr>
              <a:t>”，进入文件</a:t>
            </a:r>
            <a:r>
              <a:rPr lang="zh-CN" altLang="en-US" sz="1600" dirty="0">
                <a:solidFill>
                  <a:schemeClr val="bg1"/>
                </a:solidFill>
                <a:latin typeface="微软雅黑" panose="020B0503020204020204" pitchFamily="34" charset="-122"/>
                <a:ea typeface="微软雅黑" panose="020B0503020204020204" pitchFamily="34" charset="-122"/>
              </a:rPr>
              <a:t>属性</a:t>
            </a:r>
            <a:r>
              <a:rPr lang="zh-CN" altLang="zh-CN" sz="1600" dirty="0">
                <a:solidFill>
                  <a:schemeClr val="bg1"/>
                </a:solidFill>
                <a:latin typeface="微软雅黑" panose="020B0503020204020204" pitchFamily="34" charset="-122"/>
                <a:ea typeface="微软雅黑" panose="020B0503020204020204" pitchFamily="34" charset="-122"/>
              </a:rPr>
              <a:t>界面，用户可以</a:t>
            </a:r>
            <a:r>
              <a:rPr lang="zh-CN" altLang="en-US" sz="1600" dirty="0">
                <a:solidFill>
                  <a:schemeClr val="bg1"/>
                </a:solidFill>
                <a:latin typeface="微软雅黑" panose="020B0503020204020204" pitchFamily="34" charset="-122"/>
                <a:ea typeface="微软雅黑" panose="020B0503020204020204" pitchFamily="34" charset="-122"/>
              </a:rPr>
              <a:t>查看该</a:t>
            </a:r>
            <a:r>
              <a:rPr lang="zh-CN" altLang="en-US" sz="1600">
                <a:solidFill>
                  <a:schemeClr val="bg1"/>
                </a:solidFill>
                <a:latin typeface="微软雅黑" panose="020B0503020204020204" pitchFamily="34" charset="-122"/>
                <a:ea typeface="微软雅黑" panose="020B0503020204020204" pitchFamily="34" charset="-122"/>
              </a:rPr>
              <a:t>文件或文件夹的</a:t>
            </a:r>
            <a:r>
              <a:rPr lang="zh-CN" altLang="en-US" sz="1600" dirty="0">
                <a:solidFill>
                  <a:schemeClr val="bg1"/>
                </a:solidFill>
                <a:latin typeface="微软雅黑" panose="020B0503020204020204" pitchFamily="34" charset="-122"/>
                <a:ea typeface="微软雅黑" panose="020B0503020204020204" pitchFamily="34" charset="-122"/>
              </a:rPr>
              <a:t>名称、路径、大小、版本、上传者、上传时间、备注等信息</a:t>
            </a:r>
            <a:r>
              <a:rPr lang="zh-CN" altLang="zh-CN" sz="1600" dirty="0">
                <a:solidFill>
                  <a:schemeClr val="bg1"/>
                </a:solidFill>
                <a:latin typeface="微软雅黑" panose="020B0503020204020204" pitchFamily="34" charset="-122"/>
                <a:ea typeface="微软雅黑" panose="020B0503020204020204" pitchFamily="34" charset="-122"/>
              </a:rPr>
              <a:t>。</a:t>
            </a:r>
            <a:endParaRPr lang="zh-CN" altLang="zh-CN" sz="1600" dirty="0">
              <a:solidFill>
                <a:schemeClr val="bg1"/>
              </a:solidFill>
              <a:latin typeface="微软雅黑" panose="020B0503020204020204" pitchFamily="34" charset="-122"/>
              <a:ea typeface="微软雅黑" panose="020B0503020204020204" pitchFamily="34" charset="-122"/>
            </a:endParaRPr>
          </a:p>
        </p:txBody>
      </p:sp>
      <p:sp>
        <p:nvSpPr>
          <p:cNvPr id="13" name="Rectangle 3"/>
          <p:cNvSpPr txBox="1">
            <a:spLocks noChangeArrowheads="1"/>
          </p:cNvSpPr>
          <p:nvPr/>
        </p:nvSpPr>
        <p:spPr bwMode="gray">
          <a:xfrm>
            <a:off x="6360317" y="815846"/>
            <a:ext cx="5616575" cy="1639361"/>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a:solidFill>
                  <a:schemeClr val="bg1"/>
                </a:solidFill>
                <a:latin typeface="微软雅黑" panose="020B0503020204020204" pitchFamily="34" charset="-122"/>
                <a:ea typeface="微软雅黑" panose="020B0503020204020204" pitchFamily="34" charset="-122"/>
              </a:rPr>
              <a:t>文件夹属性</a:t>
            </a:r>
            <a:r>
              <a:rPr lang="zh-CN" altLang="en-US" b="1" dirty="0">
                <a:solidFill>
                  <a:schemeClr val="bg1"/>
                </a:solidFill>
                <a:latin typeface="微软雅黑" panose="020B0503020204020204" pitchFamily="34" charset="-122"/>
                <a:ea typeface="微软雅黑" panose="020B0503020204020204" pitchFamily="34" charset="-122"/>
              </a:rPr>
              <a:t>查看</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en-US" sz="1600">
                <a:solidFill>
                  <a:schemeClr val="bg1"/>
                </a:solidFill>
                <a:latin typeface="微软雅黑" panose="020B0503020204020204" pitchFamily="34" charset="-122"/>
                <a:ea typeface="微软雅黑" panose="020B0503020204020204" pitchFamily="34" charset="-122"/>
              </a:rPr>
              <a:t>登录联想云盘系统</a:t>
            </a:r>
            <a:r>
              <a:rPr lang="zh-CN" altLang="en-US" sz="1600" dirty="0">
                <a:solidFill>
                  <a:schemeClr val="bg1"/>
                </a:solidFill>
                <a:latin typeface="微软雅黑" panose="020B0503020204020204" pitchFamily="34" charset="-122"/>
                <a:ea typeface="微软雅黑" panose="020B0503020204020204" pitchFamily="34" charset="-122"/>
              </a:rPr>
              <a:t>，选择任意一个</a:t>
            </a:r>
            <a:r>
              <a:rPr lang="zh-CN" altLang="en-US" sz="1600">
                <a:solidFill>
                  <a:schemeClr val="bg1"/>
                </a:solidFill>
                <a:latin typeface="微软雅黑" panose="020B0503020204020204" pitchFamily="34" charset="-122"/>
                <a:ea typeface="微软雅黑" panose="020B0503020204020204" pitchFamily="34" charset="-122"/>
              </a:rPr>
              <a:t>文件或文件夹，</a:t>
            </a:r>
            <a:r>
              <a:rPr lang="zh-CN" altLang="zh-CN" sz="1600" dirty="0">
                <a:solidFill>
                  <a:schemeClr val="bg1"/>
                </a:solidFill>
                <a:latin typeface="微软雅黑" panose="020B0503020204020204" pitchFamily="34" charset="-122"/>
                <a:ea typeface="微软雅黑" panose="020B0503020204020204" pitchFamily="34" charset="-122"/>
              </a:rPr>
              <a:t>在更多菜单中点击“</a:t>
            </a:r>
            <a:r>
              <a:rPr lang="zh-CN" altLang="en-US" sz="1600" dirty="0">
                <a:solidFill>
                  <a:schemeClr val="bg1"/>
                </a:solidFill>
                <a:latin typeface="微软雅黑" panose="020B0503020204020204" pitchFamily="34" charset="-122"/>
                <a:ea typeface="微软雅黑" panose="020B0503020204020204" pitchFamily="34" charset="-122"/>
              </a:rPr>
              <a:t>属性</a:t>
            </a:r>
            <a:r>
              <a:rPr lang="zh-CN" altLang="zh-CN" sz="1600" dirty="0">
                <a:solidFill>
                  <a:schemeClr val="bg1"/>
                </a:solidFill>
                <a:latin typeface="微软雅黑" panose="020B0503020204020204" pitchFamily="34" charset="-122"/>
                <a:ea typeface="微软雅黑" panose="020B0503020204020204" pitchFamily="34" charset="-122"/>
              </a:rPr>
              <a:t>”，进入文件</a:t>
            </a:r>
            <a:r>
              <a:rPr lang="zh-CN" altLang="en-US" sz="1600" dirty="0">
                <a:solidFill>
                  <a:schemeClr val="bg1"/>
                </a:solidFill>
                <a:latin typeface="微软雅黑" panose="020B0503020204020204" pitchFamily="34" charset="-122"/>
                <a:ea typeface="微软雅黑" panose="020B0503020204020204" pitchFamily="34" charset="-122"/>
              </a:rPr>
              <a:t>属性</a:t>
            </a:r>
            <a:r>
              <a:rPr lang="zh-CN" altLang="zh-CN" sz="1600" dirty="0">
                <a:solidFill>
                  <a:schemeClr val="bg1"/>
                </a:solidFill>
                <a:latin typeface="微软雅黑" panose="020B0503020204020204" pitchFamily="34" charset="-122"/>
                <a:ea typeface="微软雅黑" panose="020B0503020204020204" pitchFamily="34" charset="-122"/>
              </a:rPr>
              <a:t>界面，用户可以</a:t>
            </a:r>
            <a:r>
              <a:rPr lang="zh-CN" altLang="en-US" sz="1600" dirty="0">
                <a:solidFill>
                  <a:schemeClr val="bg1"/>
                </a:solidFill>
                <a:latin typeface="微软雅黑" panose="020B0503020204020204" pitchFamily="34" charset="-122"/>
                <a:ea typeface="微软雅黑" panose="020B0503020204020204" pitchFamily="34" charset="-122"/>
              </a:rPr>
              <a:t>查看该</a:t>
            </a:r>
            <a:r>
              <a:rPr lang="zh-CN" altLang="en-US" sz="1600">
                <a:solidFill>
                  <a:schemeClr val="bg1"/>
                </a:solidFill>
                <a:latin typeface="微软雅黑" panose="020B0503020204020204" pitchFamily="34" charset="-122"/>
                <a:ea typeface="微软雅黑" panose="020B0503020204020204" pitchFamily="34" charset="-122"/>
              </a:rPr>
              <a:t>文件或文件夹的</a:t>
            </a:r>
            <a:r>
              <a:rPr lang="zh-CN" altLang="en-US" sz="1600" dirty="0">
                <a:solidFill>
                  <a:schemeClr val="bg1"/>
                </a:solidFill>
                <a:latin typeface="微软雅黑" panose="020B0503020204020204" pitchFamily="34" charset="-122"/>
                <a:ea typeface="微软雅黑" panose="020B0503020204020204" pitchFamily="34" charset="-122"/>
              </a:rPr>
              <a:t>名称、路径、大小、包含、类型、创建者、创建时间、备注等信息</a:t>
            </a:r>
            <a:r>
              <a:rPr lang="zh-CN" altLang="zh-CN" sz="1600" dirty="0">
                <a:solidFill>
                  <a:schemeClr val="bg1"/>
                </a:solidFill>
                <a:latin typeface="微软雅黑" panose="020B0503020204020204" pitchFamily="34" charset="-122"/>
                <a:ea typeface="微软雅黑" panose="020B0503020204020204" pitchFamily="34" charset="-122"/>
              </a:rPr>
              <a:t>。</a:t>
            </a:r>
            <a:endParaRPr lang="zh-CN" altLang="zh-CN" sz="1600" dirty="0">
              <a:solidFill>
                <a:schemeClr val="bg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94408" y="2791591"/>
            <a:ext cx="5733809" cy="3495100"/>
          </a:xfrm>
          <a:prstGeom prst="rect">
            <a:avLst/>
          </a:prstGeom>
        </p:spPr>
      </p:pic>
      <p:pic>
        <p:nvPicPr>
          <p:cNvPr id="7" name="图片 6"/>
          <p:cNvPicPr>
            <a:picLocks noChangeAspect="1"/>
          </p:cNvPicPr>
          <p:nvPr/>
        </p:nvPicPr>
        <p:blipFill>
          <a:blip r:embed="rId2"/>
          <a:stretch>
            <a:fillRect/>
          </a:stretch>
        </p:blipFill>
        <p:spPr>
          <a:xfrm>
            <a:off x="6283643" y="2814224"/>
            <a:ext cx="5713949" cy="3418487"/>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文件夹定期清理</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3"/>
          <p:cNvSpPr txBox="1">
            <a:spLocks noChangeArrowheads="1"/>
          </p:cNvSpPr>
          <p:nvPr/>
        </p:nvSpPr>
        <p:spPr bwMode="gray">
          <a:xfrm>
            <a:off x="623889" y="1018685"/>
            <a:ext cx="11156873"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定时清理文件夹</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zh-CN" sz="1600" dirty="0">
                <a:solidFill>
                  <a:schemeClr val="bg1"/>
                </a:solidFill>
                <a:latin typeface="微软雅黑" panose="020B0503020204020204" pitchFamily="34" charset="-122"/>
                <a:ea typeface="微软雅黑" panose="020B0503020204020204" pitchFamily="34" charset="-122"/>
              </a:rPr>
              <a:t>对文件夹可以设置定期清理功能，选中该文件夹，在更多菜单中点击“设置定期清理”，可以启动“自动清理”“到期清理”或“定时清理”功能。</a:t>
            </a:r>
            <a:endParaRPr lang="zh-CN" altLang="zh-CN" sz="16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623889" y="2517410"/>
            <a:ext cx="3837307" cy="3865638"/>
          </a:xfrm>
          <a:prstGeom prst="rect">
            <a:avLst/>
          </a:prstGeom>
        </p:spPr>
      </p:pic>
      <p:pic>
        <p:nvPicPr>
          <p:cNvPr id="7" name="图片 6"/>
          <p:cNvPicPr>
            <a:picLocks noChangeAspect="1"/>
          </p:cNvPicPr>
          <p:nvPr/>
        </p:nvPicPr>
        <p:blipFill>
          <a:blip r:embed="rId2"/>
          <a:stretch>
            <a:fillRect/>
          </a:stretch>
        </p:blipFill>
        <p:spPr>
          <a:xfrm>
            <a:off x="5869990" y="2517410"/>
            <a:ext cx="5314751" cy="3865638"/>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添加标签</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3"/>
          <p:cNvSpPr txBox="1">
            <a:spLocks noChangeArrowheads="1"/>
          </p:cNvSpPr>
          <p:nvPr/>
        </p:nvSpPr>
        <p:spPr bwMode="gray">
          <a:xfrm>
            <a:off x="917803" y="920326"/>
            <a:ext cx="11156873"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添加标签</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zh-CN" sz="1600" dirty="0">
                <a:solidFill>
                  <a:schemeClr val="bg1"/>
                </a:solidFill>
                <a:latin typeface="Arial" panose="020B0604020202020204"/>
              </a:rPr>
              <a:t>对文件或文件夹可以填写标签，只需要选中该文件或文件夹，在右键菜单中填写标签即可，同时支持多个标签</a:t>
            </a:r>
            <a:r>
              <a:rPr lang="zh-CN" altLang="zh-CN" sz="1600">
                <a:solidFill>
                  <a:schemeClr val="bg1"/>
                </a:solidFill>
                <a:latin typeface="Arial" panose="020B0604020202020204"/>
              </a:rPr>
              <a:t>存在。</a:t>
            </a:r>
            <a:endParaRPr lang="en-US" altLang="zh-CN" sz="1600">
              <a:solidFill>
                <a:schemeClr val="bg1"/>
              </a:solidFill>
              <a:latin typeface="Arial" panose="020B0604020202020204"/>
            </a:endParaRPr>
          </a:p>
          <a:p>
            <a:pPr marL="171450" indent="-171450">
              <a:lnSpc>
                <a:spcPct val="150000"/>
              </a:lnSpc>
              <a:buClr>
                <a:srgbClr val="A9D9FF"/>
              </a:buClr>
              <a:buFont typeface="Wingdings" panose="05000000000000000000" pitchFamily="2" charset="2"/>
              <a:buChar char="Ø"/>
            </a:pPr>
            <a:r>
              <a:rPr lang="zh-CN" altLang="en-US" sz="1600">
                <a:solidFill>
                  <a:schemeClr val="bg1"/>
                </a:solidFill>
                <a:latin typeface="Arial" panose="020B0604020202020204"/>
              </a:rPr>
              <a:t>支持“标签检索”功能；</a:t>
            </a:r>
            <a:endParaRPr lang="zh-CN" altLang="zh-CN" sz="1600" dirty="0">
              <a:solidFill>
                <a:schemeClr val="bg1"/>
              </a:solidFill>
              <a:latin typeface="Arial" panose="020B0604020202020204"/>
            </a:endParaRPr>
          </a:p>
        </p:txBody>
      </p:sp>
      <p:pic>
        <p:nvPicPr>
          <p:cNvPr id="4" name="图片 3"/>
          <p:cNvPicPr>
            <a:picLocks noChangeAspect="1"/>
          </p:cNvPicPr>
          <p:nvPr/>
        </p:nvPicPr>
        <p:blipFill>
          <a:blip r:embed="rId1"/>
          <a:stretch>
            <a:fillRect/>
          </a:stretch>
        </p:blipFill>
        <p:spPr>
          <a:xfrm>
            <a:off x="474028" y="2422923"/>
            <a:ext cx="5265687" cy="3003151"/>
          </a:xfrm>
          <a:prstGeom prst="rect">
            <a:avLst/>
          </a:prstGeom>
        </p:spPr>
      </p:pic>
      <p:pic>
        <p:nvPicPr>
          <p:cNvPr id="7" name="图片 6"/>
          <p:cNvPicPr>
            <a:picLocks noChangeAspect="1"/>
          </p:cNvPicPr>
          <p:nvPr/>
        </p:nvPicPr>
        <p:blipFill>
          <a:blip r:embed="rId2"/>
          <a:stretch>
            <a:fillRect/>
          </a:stretch>
        </p:blipFill>
        <p:spPr>
          <a:xfrm>
            <a:off x="6115064" y="2422923"/>
            <a:ext cx="5602908" cy="3021254"/>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添加备注</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3"/>
          <p:cNvSpPr txBox="1">
            <a:spLocks noChangeArrowheads="1"/>
          </p:cNvSpPr>
          <p:nvPr/>
        </p:nvSpPr>
        <p:spPr bwMode="gray">
          <a:xfrm>
            <a:off x="623889" y="1018685"/>
            <a:ext cx="11156873"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添加备注</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zh-CN" sz="1600" dirty="0">
                <a:solidFill>
                  <a:schemeClr val="bg1"/>
                </a:solidFill>
                <a:latin typeface="Arial" panose="020B0604020202020204"/>
              </a:rPr>
              <a:t>对文件或文件夹可以填写备注，只需要选中该文件或文件夹，在右侧扩展信息区的文件或文件夹属性下方设置</a:t>
            </a:r>
            <a:r>
              <a:rPr lang="zh-CN" altLang="zh-CN" sz="1600">
                <a:solidFill>
                  <a:schemeClr val="bg1"/>
                </a:solidFill>
                <a:latin typeface="Arial" panose="020B0604020202020204"/>
              </a:rPr>
              <a:t>备注。</a:t>
            </a:r>
            <a:endParaRPr lang="en-US" altLang="zh-CN" sz="1600">
              <a:solidFill>
                <a:schemeClr val="bg1"/>
              </a:solidFill>
              <a:latin typeface="Arial" panose="020B0604020202020204"/>
            </a:endParaRPr>
          </a:p>
          <a:p>
            <a:pPr marL="171450" indent="-171450">
              <a:lnSpc>
                <a:spcPct val="150000"/>
              </a:lnSpc>
              <a:buClr>
                <a:srgbClr val="A9D9FF"/>
              </a:buClr>
              <a:buFont typeface="Wingdings" panose="05000000000000000000" pitchFamily="2" charset="2"/>
              <a:buChar char="Ø"/>
            </a:pPr>
            <a:r>
              <a:rPr lang="zh-CN" altLang="en-US" sz="1600">
                <a:solidFill>
                  <a:schemeClr val="bg1"/>
                </a:solidFill>
                <a:latin typeface="Arial" panose="020B0604020202020204"/>
              </a:rPr>
              <a:t>支持“备注”检索的能力；</a:t>
            </a:r>
            <a:endParaRPr lang="zh-CN" altLang="zh-CN" sz="1600" dirty="0">
              <a:solidFill>
                <a:schemeClr val="bg1"/>
              </a:solidFill>
              <a:latin typeface="Arial" panose="020B0604020202020204"/>
            </a:endParaRPr>
          </a:p>
        </p:txBody>
      </p:sp>
      <p:pic>
        <p:nvPicPr>
          <p:cNvPr id="5" name="图片 4"/>
          <p:cNvPicPr>
            <a:picLocks noChangeAspect="1"/>
          </p:cNvPicPr>
          <p:nvPr/>
        </p:nvPicPr>
        <p:blipFill>
          <a:blip r:embed="rId1"/>
          <a:stretch>
            <a:fillRect/>
          </a:stretch>
        </p:blipFill>
        <p:spPr>
          <a:xfrm>
            <a:off x="2058152" y="2319200"/>
            <a:ext cx="8075696" cy="4403204"/>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评论或</a:t>
            </a:r>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某人</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3"/>
          <p:cNvSpPr txBox="1">
            <a:spLocks noChangeArrowheads="1"/>
          </p:cNvSpPr>
          <p:nvPr/>
        </p:nvSpPr>
        <p:spPr bwMode="gray">
          <a:xfrm>
            <a:off x="623889" y="1018685"/>
            <a:ext cx="11156873"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评论或</a:t>
            </a:r>
            <a:r>
              <a:rPr lang="en-US" altLang="zh-CN" b="1" dirty="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某人</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zh-CN" sz="1600" dirty="0">
                <a:solidFill>
                  <a:schemeClr val="bg1"/>
                </a:solidFill>
                <a:latin typeface="Arial" panose="020B0604020202020204"/>
              </a:rPr>
              <a:t>对文件可以进行评论，只需要选中该文件，在右侧扩展信息区的评论区进行评论。也可</a:t>
            </a:r>
            <a:r>
              <a:rPr lang="en-US" altLang="zh-CN" sz="1600" dirty="0">
                <a:solidFill>
                  <a:schemeClr val="bg1"/>
                </a:solidFill>
                <a:latin typeface="Arial" panose="020B0604020202020204"/>
              </a:rPr>
              <a:t>@</a:t>
            </a:r>
            <a:r>
              <a:rPr lang="zh-CN" altLang="en-US" sz="1600" dirty="0">
                <a:solidFill>
                  <a:schemeClr val="bg1"/>
                </a:solidFill>
                <a:latin typeface="Arial" panose="020B0604020202020204"/>
              </a:rPr>
              <a:t>某人，被</a:t>
            </a:r>
            <a:r>
              <a:rPr lang="en-US" altLang="zh-CN" sz="1600" dirty="0">
                <a:solidFill>
                  <a:schemeClr val="bg1"/>
                </a:solidFill>
                <a:latin typeface="Arial" panose="020B0604020202020204"/>
              </a:rPr>
              <a:t>@</a:t>
            </a:r>
            <a:r>
              <a:rPr lang="zh-CN" altLang="en-US" sz="1600" dirty="0">
                <a:solidFill>
                  <a:schemeClr val="bg1"/>
                </a:solidFill>
                <a:latin typeface="Arial" panose="020B0604020202020204"/>
              </a:rPr>
              <a:t>的人可及时获得消息提醒。</a:t>
            </a:r>
            <a:endParaRPr lang="zh-CN" altLang="en-US" sz="1600" dirty="0">
              <a:solidFill>
                <a:schemeClr val="bg1"/>
              </a:solidFill>
              <a:latin typeface="Arial" panose="020B0604020202020204"/>
            </a:endParaRPr>
          </a:p>
        </p:txBody>
      </p:sp>
      <p:pic>
        <p:nvPicPr>
          <p:cNvPr id="4" name="图片 3"/>
          <p:cNvPicPr>
            <a:picLocks noChangeAspect="1"/>
          </p:cNvPicPr>
          <p:nvPr/>
        </p:nvPicPr>
        <p:blipFill>
          <a:blip r:embed="rId1"/>
          <a:stretch>
            <a:fillRect/>
          </a:stretch>
        </p:blipFill>
        <p:spPr>
          <a:xfrm>
            <a:off x="1899448" y="2165729"/>
            <a:ext cx="8393103" cy="4633895"/>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424012" y="1105287"/>
            <a:ext cx="6575729" cy="4647426"/>
          </a:xfrm>
          <a:prstGeom prst="rect">
            <a:avLst/>
          </a:prstGeom>
          <a:noFill/>
        </p:spPr>
        <p:txBody>
          <a:bodyPr wrap="square" rtlCol="0">
            <a:spAutoFit/>
          </a:bodyPr>
          <a:lstStyle/>
          <a:p>
            <a:pPr marL="685800" indent="-685800">
              <a:buSzPct val="100000"/>
              <a:buFont typeface="Wingdings" panose="05000000000000000000" pitchFamily="2" charset="2"/>
              <a:buChar char="p"/>
            </a:pPr>
            <a:r>
              <a:rPr kumimoji="1" lang="zh-CN" altLang="en-US" sz="4000" b="1" dirty="0">
                <a:solidFill>
                  <a:schemeClr val="bg1"/>
                </a:solidFill>
                <a:latin typeface="+mn-ea"/>
                <a:cs typeface="Arial" panose="020B0604020202020204" pitchFamily="34" charset="0"/>
              </a:rPr>
              <a:t>智慧云盘概述</a:t>
            </a:r>
            <a:endParaRPr kumimoji="1" lang="en-US" altLang="zh-CN" sz="4000" b="1" dirty="0">
              <a:solidFill>
                <a:schemeClr val="bg1"/>
              </a:solidFill>
              <a:latin typeface="+mn-ea"/>
              <a:cs typeface="Arial" panose="020B0604020202020204" pitchFamily="34" charset="0"/>
            </a:endParaRPr>
          </a:p>
          <a:p>
            <a:pPr marL="685800" indent="-685800">
              <a:buFont typeface="Wingdings" panose="05000000000000000000" pitchFamily="2" charset="2"/>
              <a:buChar char="p"/>
            </a:pPr>
            <a:endParaRPr kumimoji="1" lang="en-US" altLang="zh-CN" sz="4000" b="1" dirty="0">
              <a:solidFill>
                <a:schemeClr val="bg1"/>
              </a:solidFill>
              <a:latin typeface="+mn-ea"/>
              <a:cs typeface="Arial" panose="020B0604020202020204" pitchFamily="34" charset="0"/>
            </a:endParaRPr>
          </a:p>
          <a:p>
            <a:pPr marL="685800" indent="-685800">
              <a:buFont typeface="Wingdings" panose="05000000000000000000" pitchFamily="2" charset="2"/>
              <a:buChar char="n"/>
            </a:pPr>
            <a:r>
              <a:rPr lang="zh-CN" altLang="en-US" sz="4000" b="1" dirty="0">
                <a:solidFill>
                  <a:schemeClr val="bg1"/>
                </a:solidFill>
                <a:latin typeface="+mn-ea"/>
              </a:rPr>
              <a:t>云盘的登录安装介绍</a:t>
            </a:r>
            <a:endParaRPr lang="en-US" altLang="zh-CN" sz="4000" b="1" dirty="0">
              <a:solidFill>
                <a:schemeClr val="bg1"/>
              </a:solidFill>
              <a:latin typeface="+mn-ea"/>
            </a:endParaRPr>
          </a:p>
          <a:p>
            <a:pPr marL="685800" indent="-685800">
              <a:buFont typeface="Wingdings" panose="05000000000000000000" pitchFamily="2" charset="2"/>
              <a:buChar char="p"/>
            </a:pPr>
            <a:endParaRPr lang="zh-CN" altLang="en-US" sz="4000" b="1" dirty="0">
              <a:solidFill>
                <a:schemeClr val="bg1"/>
              </a:solidFill>
              <a:latin typeface="+mn-ea"/>
            </a:endParaRPr>
          </a:p>
          <a:p>
            <a:pPr marL="685800" indent="-685800">
              <a:buFont typeface="Wingdings" panose="05000000000000000000" pitchFamily="2" charset="2"/>
              <a:buChar char="p"/>
            </a:pPr>
            <a:r>
              <a:rPr lang="zh-CN" altLang="en-US" sz="4000" b="1" dirty="0">
                <a:solidFill>
                  <a:schemeClr val="bg1"/>
                </a:solidFill>
                <a:latin typeface="+mn-ea"/>
              </a:rPr>
              <a:t>云盘操作方法介绍</a:t>
            </a:r>
            <a:endParaRPr lang="en-US" altLang="zh-CN" sz="4000" b="1" dirty="0">
              <a:solidFill>
                <a:schemeClr val="bg1"/>
              </a:solidFill>
              <a:latin typeface="+mn-ea"/>
            </a:endParaRPr>
          </a:p>
          <a:p>
            <a:pPr marL="685800" indent="-685800">
              <a:buFont typeface="Wingdings" panose="05000000000000000000" pitchFamily="2" charset="2"/>
              <a:buChar char="p"/>
            </a:pPr>
            <a:endParaRPr lang="en-US" altLang="zh-CN" sz="4000" b="1" dirty="0">
              <a:solidFill>
                <a:schemeClr val="bg1"/>
              </a:solidFill>
              <a:latin typeface="+mn-ea"/>
            </a:endParaRPr>
          </a:p>
          <a:p>
            <a:pPr marL="685800" indent="-685800">
              <a:buFont typeface="Wingdings" panose="05000000000000000000" pitchFamily="2" charset="2"/>
              <a:buChar char="p"/>
            </a:pPr>
            <a:r>
              <a:rPr lang="zh-CN" altLang="en-US" sz="4000" b="1" dirty="0">
                <a:solidFill>
                  <a:schemeClr val="bg1"/>
                </a:solidFill>
                <a:latin typeface="+mn-ea"/>
              </a:rPr>
              <a:t>云盘应用场景</a:t>
            </a:r>
            <a:endParaRPr lang="zh-CN" altLang="en-US" sz="4000" b="1" dirty="0">
              <a:solidFill>
                <a:schemeClr val="bg1"/>
              </a:solidFill>
              <a:latin typeface="+mn-ea"/>
            </a:endParaRPr>
          </a:p>
          <a:p>
            <a:pPr marL="342900" indent="-342900">
              <a:buFont typeface="Wingdings" panose="05000000000000000000" pitchFamily="2" charset="2"/>
              <a:buChar char="p"/>
            </a:pPr>
            <a:endParaRPr kumimoji="1" lang="en-US" altLang="zh-CN" sz="1400" dirty="0">
              <a:solidFill>
                <a:schemeClr val="bg1"/>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消息通知</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Rectangle 3"/>
          <p:cNvSpPr txBox="1">
            <a:spLocks noChangeArrowheads="1"/>
          </p:cNvSpPr>
          <p:nvPr/>
        </p:nvSpPr>
        <p:spPr bwMode="gray">
          <a:xfrm>
            <a:off x="623889" y="1018685"/>
            <a:ext cx="11156873" cy="917545"/>
          </a:xfrm>
          <a:prstGeom prst="rect">
            <a:avLst/>
          </a:prstGeom>
        </p:spPr>
        <p:txBody>
          <a:bodyPr lIns="0" tIns="0" rIns="0" bIns="0"/>
          <a:lstStyle/>
          <a:p>
            <a:pPr marL="171450" indent="-171450">
              <a:lnSpc>
                <a:spcPct val="150000"/>
              </a:lnSpc>
              <a:buClr>
                <a:srgbClr val="A9D9FF"/>
              </a:buClr>
              <a:buFont typeface="Wingdings" panose="05000000000000000000" pitchFamily="2" charset="2"/>
              <a:buChar char="l"/>
            </a:pPr>
            <a:r>
              <a:rPr lang="zh-CN" altLang="en-US" b="1" dirty="0">
                <a:solidFill>
                  <a:schemeClr val="bg1"/>
                </a:solidFill>
                <a:latin typeface="微软雅黑" panose="020B0503020204020204" pitchFamily="34" charset="-122"/>
                <a:ea typeface="微软雅黑" panose="020B0503020204020204" pitchFamily="34" charset="-122"/>
              </a:rPr>
              <a:t>消息通知</a:t>
            </a:r>
            <a:endParaRPr lang="zh-CN" altLang="en-US" b="1" dirty="0">
              <a:solidFill>
                <a:schemeClr val="bg1"/>
              </a:solidFill>
              <a:latin typeface="微软雅黑" panose="020B0503020204020204" pitchFamily="34" charset="-122"/>
              <a:ea typeface="微软雅黑" panose="020B0503020204020204" pitchFamily="34" charset="-122"/>
            </a:endParaRPr>
          </a:p>
          <a:p>
            <a:pPr marL="171450" indent="-171450">
              <a:lnSpc>
                <a:spcPct val="150000"/>
              </a:lnSpc>
              <a:buClr>
                <a:srgbClr val="A9D9FF"/>
              </a:buClr>
              <a:buFont typeface="Wingdings" panose="05000000000000000000" pitchFamily="2" charset="2"/>
              <a:buChar char="Ø"/>
            </a:pPr>
            <a:r>
              <a:rPr lang="zh-CN" altLang="zh-CN" sz="1600" dirty="0">
                <a:solidFill>
                  <a:schemeClr val="bg1"/>
                </a:solidFill>
                <a:latin typeface="Arial" panose="020B0604020202020204"/>
              </a:rPr>
              <a:t>提供消息动态通知功能，动态栏显示</a:t>
            </a:r>
            <a:r>
              <a:rPr lang="zh-CN" altLang="zh-CN" sz="1600" dirty="0">
                <a:solidFill>
                  <a:schemeClr val="bg1"/>
                </a:solidFill>
                <a:latin typeface="Arial" panose="020B0604020202020204"/>
                <a:sym typeface="+mn-ea"/>
              </a:rPr>
              <a:t>文件权限变更等信息</a:t>
            </a:r>
            <a:r>
              <a:rPr lang="zh-CN" altLang="zh-CN" sz="1600" dirty="0">
                <a:solidFill>
                  <a:schemeClr val="bg1"/>
                </a:solidFill>
                <a:latin typeface="Arial" panose="020B0604020202020204"/>
              </a:rPr>
              <a:t>，</a:t>
            </a:r>
            <a:r>
              <a:rPr lang="en-US" altLang="zh-CN" sz="1600" dirty="0">
                <a:solidFill>
                  <a:schemeClr val="bg1"/>
                </a:solidFill>
                <a:latin typeface="Arial" panose="020B0604020202020204"/>
              </a:rPr>
              <a:t>@</a:t>
            </a:r>
            <a:r>
              <a:rPr lang="zh-CN" altLang="en-US" sz="1600" dirty="0">
                <a:solidFill>
                  <a:schemeClr val="bg1"/>
                </a:solidFill>
                <a:latin typeface="Arial" panose="020B0604020202020204"/>
              </a:rPr>
              <a:t>我的评论栏显示</a:t>
            </a:r>
            <a:r>
              <a:rPr lang="zh-CN" altLang="zh-CN" sz="1600" dirty="0">
                <a:solidFill>
                  <a:schemeClr val="bg1"/>
                </a:solidFill>
                <a:latin typeface="Arial" panose="020B0604020202020204"/>
              </a:rPr>
              <a:t>收到的</a:t>
            </a:r>
            <a:r>
              <a:rPr lang="en-US" altLang="zh-CN" sz="1600" dirty="0">
                <a:solidFill>
                  <a:schemeClr val="bg1"/>
                </a:solidFill>
                <a:latin typeface="Arial" panose="020B0604020202020204"/>
              </a:rPr>
              <a:t>@</a:t>
            </a:r>
            <a:r>
              <a:rPr lang="zh-CN" altLang="en-US" sz="1600" dirty="0">
                <a:solidFill>
                  <a:schemeClr val="bg1"/>
                </a:solidFill>
                <a:latin typeface="Arial" panose="020B0604020202020204"/>
              </a:rPr>
              <a:t>消息，公告栏显示管理员发布的公告信息。</a:t>
            </a:r>
            <a:endParaRPr lang="zh-CN" altLang="en-US" sz="1600" dirty="0">
              <a:solidFill>
                <a:schemeClr val="bg1"/>
              </a:solidFill>
              <a:latin typeface="Arial" panose="020B0604020202020204"/>
            </a:endParaRPr>
          </a:p>
        </p:txBody>
      </p:sp>
      <p:pic>
        <p:nvPicPr>
          <p:cNvPr id="3" name="图片 2"/>
          <p:cNvPicPr>
            <a:picLocks noChangeAspect="1"/>
          </p:cNvPicPr>
          <p:nvPr/>
        </p:nvPicPr>
        <p:blipFill>
          <a:blip r:embed="rId1"/>
          <a:stretch>
            <a:fillRect/>
          </a:stretch>
        </p:blipFill>
        <p:spPr>
          <a:xfrm>
            <a:off x="971512" y="2853206"/>
            <a:ext cx="10248975" cy="2986109"/>
          </a:xfrm>
          <a:prstGeom prst="rect">
            <a:avLst/>
          </a:prstGeom>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424012" y="1105287"/>
            <a:ext cx="6575729" cy="4647426"/>
          </a:xfrm>
          <a:prstGeom prst="rect">
            <a:avLst/>
          </a:prstGeom>
          <a:noFill/>
        </p:spPr>
        <p:txBody>
          <a:bodyPr wrap="square" rtlCol="0">
            <a:spAutoFit/>
          </a:bodyPr>
          <a:lstStyle/>
          <a:p>
            <a:pPr marL="685800" indent="-685800">
              <a:buSzPct val="100000"/>
              <a:buFont typeface="Wingdings" panose="05000000000000000000" pitchFamily="2" charset="2"/>
              <a:buChar char="p"/>
            </a:pPr>
            <a:r>
              <a:rPr kumimoji="1" lang="zh-CN" altLang="en-US" sz="4000" b="1" dirty="0">
                <a:solidFill>
                  <a:schemeClr val="bg1"/>
                </a:solidFill>
                <a:latin typeface="+mn-ea"/>
                <a:cs typeface="Arial" panose="020B0604020202020204" pitchFamily="34" charset="0"/>
              </a:rPr>
              <a:t>智慧云盘概述</a:t>
            </a:r>
            <a:endParaRPr kumimoji="1" lang="en-US" altLang="zh-CN" sz="4000" b="1" dirty="0">
              <a:solidFill>
                <a:schemeClr val="bg1"/>
              </a:solidFill>
              <a:latin typeface="+mn-ea"/>
              <a:cs typeface="Arial" panose="020B0604020202020204" pitchFamily="34" charset="0"/>
            </a:endParaRPr>
          </a:p>
          <a:p>
            <a:pPr marL="685800" indent="-685800">
              <a:buFont typeface="Wingdings" panose="05000000000000000000" pitchFamily="2" charset="2"/>
              <a:buChar char="p"/>
            </a:pPr>
            <a:endParaRPr kumimoji="1" lang="en-US" altLang="zh-CN" sz="4000" b="1" dirty="0">
              <a:solidFill>
                <a:schemeClr val="bg1"/>
              </a:solidFill>
              <a:latin typeface="+mn-ea"/>
              <a:cs typeface="Arial" panose="020B0604020202020204" pitchFamily="34" charset="0"/>
            </a:endParaRPr>
          </a:p>
          <a:p>
            <a:pPr marL="685800" indent="-685800">
              <a:buFont typeface="Wingdings" panose="05000000000000000000" pitchFamily="2" charset="2"/>
              <a:buChar char="p"/>
            </a:pPr>
            <a:r>
              <a:rPr lang="zh-CN" altLang="en-US" sz="4000" b="1" dirty="0">
                <a:solidFill>
                  <a:schemeClr val="bg1"/>
                </a:solidFill>
                <a:latin typeface="+mn-ea"/>
              </a:rPr>
              <a:t>云盘的登录安装介绍</a:t>
            </a:r>
            <a:endParaRPr lang="en-US" altLang="zh-CN" sz="4000" b="1" dirty="0">
              <a:solidFill>
                <a:schemeClr val="bg1"/>
              </a:solidFill>
              <a:latin typeface="+mn-ea"/>
            </a:endParaRPr>
          </a:p>
          <a:p>
            <a:pPr marL="685800" indent="-685800">
              <a:buFont typeface="Wingdings" panose="05000000000000000000" pitchFamily="2" charset="2"/>
              <a:buChar char="p"/>
            </a:pPr>
            <a:endParaRPr lang="zh-CN" altLang="en-US" sz="4000" b="1" dirty="0">
              <a:solidFill>
                <a:schemeClr val="bg1"/>
              </a:solidFill>
              <a:latin typeface="+mn-ea"/>
            </a:endParaRPr>
          </a:p>
          <a:p>
            <a:pPr marL="685800" indent="-685800">
              <a:buFont typeface="Wingdings" panose="05000000000000000000" pitchFamily="2" charset="2"/>
              <a:buChar char="p"/>
            </a:pPr>
            <a:r>
              <a:rPr lang="zh-CN" altLang="en-US" sz="4000" b="1" dirty="0">
                <a:solidFill>
                  <a:schemeClr val="bg1"/>
                </a:solidFill>
                <a:latin typeface="+mn-ea"/>
              </a:rPr>
              <a:t>云盘操作方法介绍</a:t>
            </a:r>
            <a:endParaRPr lang="en-US" altLang="zh-CN" sz="4000" b="1" dirty="0">
              <a:solidFill>
                <a:schemeClr val="bg1"/>
              </a:solidFill>
              <a:latin typeface="+mn-ea"/>
            </a:endParaRPr>
          </a:p>
          <a:p>
            <a:pPr marL="685800" indent="-685800">
              <a:buFont typeface="Wingdings" panose="05000000000000000000" pitchFamily="2" charset="2"/>
              <a:buChar char="p"/>
            </a:pPr>
            <a:endParaRPr lang="en-US" altLang="zh-CN" sz="4000" b="1" dirty="0">
              <a:solidFill>
                <a:schemeClr val="bg1"/>
              </a:solidFill>
              <a:latin typeface="+mn-ea"/>
            </a:endParaRPr>
          </a:p>
          <a:p>
            <a:pPr marL="685800" indent="-685800">
              <a:buFont typeface="Wingdings" panose="05000000000000000000" pitchFamily="2" charset="2"/>
              <a:buChar char="n"/>
            </a:pPr>
            <a:r>
              <a:rPr lang="zh-CN" altLang="en-US" sz="4000" b="1" dirty="0">
                <a:solidFill>
                  <a:schemeClr val="bg1"/>
                </a:solidFill>
                <a:latin typeface="+mn-ea"/>
              </a:rPr>
              <a:t>云盘应用场景</a:t>
            </a:r>
            <a:endParaRPr lang="zh-CN" altLang="en-US" sz="4000" b="1" dirty="0">
              <a:solidFill>
                <a:schemeClr val="bg1"/>
              </a:solidFill>
              <a:latin typeface="+mn-ea"/>
            </a:endParaRPr>
          </a:p>
          <a:p>
            <a:pPr marL="342900" indent="-342900">
              <a:buFont typeface="Wingdings" panose="05000000000000000000" pitchFamily="2" charset="2"/>
              <a:buChar char="p"/>
            </a:pPr>
            <a:endParaRPr kumimoji="1" lang="en-US" altLang="zh-CN" sz="1400" dirty="0">
              <a:solidFill>
                <a:schemeClr val="bg1"/>
              </a:solidFill>
              <a:latin typeface="+mn-ea"/>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gray">
          <a:xfrm>
            <a:off x="4931165" y="2845701"/>
            <a:ext cx="7120157" cy="892788"/>
          </a:xfrm>
          <a:prstGeom prst="rect">
            <a:avLst/>
          </a:prstGeom>
        </p:spPr>
        <p:txBody>
          <a:bodyPr lIns="0" tIns="60949" rIns="121899" bIns="60949" anchor="b" anchorCtr="0"/>
          <a:lstStyle/>
          <a:p>
            <a:pPr lvl="0" algn="ctr">
              <a:lnSpc>
                <a:spcPts val="5800"/>
              </a:lnSpc>
              <a:defRPr/>
            </a:pPr>
            <a:r>
              <a:rPr lang="zh-CN" altLang="en-US" sz="32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Arial" panose="020B0604020202020204" pitchFamily="34" charset="0"/>
              </a:rPr>
              <a:t>我如何与同事</a:t>
            </a:r>
            <a:r>
              <a:rPr lang="en-US" altLang="zh-CN" sz="32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Arial" panose="020B0604020202020204" pitchFamily="34" charset="0"/>
              </a:rPr>
              <a:t>/</a:t>
            </a:r>
            <a:r>
              <a:rPr lang="zh-CN" altLang="en-US" sz="32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Arial" panose="020B0604020202020204" pitchFamily="34" charset="0"/>
              </a:rPr>
              <a:t>合作伙伴一起处理文件？</a:t>
            </a:r>
            <a:endParaRPr lang="zh-CN" altLang="en-US" sz="32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48640" y="274320"/>
            <a:ext cx="11073384" cy="5212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第一步、如何看到自己部门的文件？</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文本框 5"/>
          <p:cNvSpPr txBox="1"/>
          <p:nvPr/>
        </p:nvSpPr>
        <p:spPr>
          <a:xfrm>
            <a:off x="548640" y="1859339"/>
            <a:ext cx="4850674" cy="313932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云盘</a:t>
            </a:r>
            <a:r>
              <a:rPr lang="zh-CN" altLang="zh-CN" dirty="0">
                <a:solidFill>
                  <a:schemeClr val="bg1"/>
                </a:solidFill>
                <a:latin typeface="微软雅黑 Light" panose="020B0502040204020203" pitchFamily="34" charset="-122"/>
                <a:ea typeface="微软雅黑 Light" panose="020B0502040204020203" pitchFamily="34" charset="-122"/>
              </a:rPr>
              <a:t>中的团队与企业真实组织架构中的团队一一对应，企业中的各团队在</a:t>
            </a:r>
            <a:r>
              <a:rPr lang="zh-CN" altLang="en-US" dirty="0">
                <a:solidFill>
                  <a:schemeClr val="bg1"/>
                </a:solidFill>
                <a:latin typeface="微软雅黑 Light" panose="020B0502040204020203" pitchFamily="34" charset="-122"/>
                <a:ea typeface="微软雅黑 Light" panose="020B0502040204020203" pitchFamily="34" charset="-122"/>
              </a:rPr>
              <a:t>云盘</a:t>
            </a:r>
            <a:r>
              <a:rPr lang="zh-CN" altLang="zh-CN" dirty="0">
                <a:solidFill>
                  <a:schemeClr val="bg1"/>
                </a:solidFill>
                <a:latin typeface="微软雅黑 Light" panose="020B0502040204020203" pitchFamily="34" charset="-122"/>
                <a:ea typeface="微软雅黑 Light" panose="020B0502040204020203" pitchFamily="34" charset="-122"/>
              </a:rPr>
              <a:t>中被组建为一个团队后，</a:t>
            </a:r>
            <a:r>
              <a:rPr lang="zh-CN" altLang="en-US" dirty="0">
                <a:solidFill>
                  <a:schemeClr val="bg1"/>
                </a:solidFill>
                <a:latin typeface="微软雅黑 Light" panose="020B0502040204020203" pitchFamily="34" charset="-122"/>
                <a:ea typeface="微软雅黑 Light" panose="020B0502040204020203" pitchFamily="34" charset="-122"/>
              </a:rPr>
              <a:t>云盘</a:t>
            </a:r>
            <a:r>
              <a:rPr lang="zh-CN" altLang="zh-CN" dirty="0">
                <a:solidFill>
                  <a:schemeClr val="bg1"/>
                </a:solidFill>
                <a:latin typeface="微软雅黑 Light" panose="020B0502040204020203" pitchFamily="34" charset="-122"/>
                <a:ea typeface="微软雅黑 Light" panose="020B0502040204020203" pitchFamily="34" charset="-122"/>
              </a:rPr>
              <a:t>也会为该团队自动建立一个团队协作的文件夹，用于该团队内的成员在团队内部文件夹上传</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zh-CN" dirty="0">
                <a:solidFill>
                  <a:schemeClr val="bg1"/>
                </a:solidFill>
                <a:latin typeface="微软雅黑 Light" panose="020B0502040204020203" pitchFamily="34" charset="-122"/>
                <a:ea typeface="微软雅黑 Light" panose="020B0502040204020203" pitchFamily="34" charset="-122"/>
              </a:rPr>
              <a:t>下载相关团队资料。</a:t>
            </a:r>
            <a:endParaRPr lang="en-US" altLang="zh-CN" dirty="0">
              <a:solidFill>
                <a:schemeClr val="bg1"/>
              </a:solidFill>
              <a:latin typeface="微软雅黑 Light" panose="020B0502040204020203" pitchFamily="34" charset="-122"/>
              <a:ea typeface="微软雅黑 Light" panose="020B0502040204020203" pitchFamily="34" charset="-122"/>
            </a:endParaRPr>
          </a:p>
          <a:p>
            <a:endParaRPr lang="en-US" altLang="zh-CN" dirty="0">
              <a:solidFill>
                <a:schemeClr val="bg1"/>
              </a:solidFill>
              <a:latin typeface="微软雅黑 Light" panose="020B0502040204020203" pitchFamily="34" charset="-122"/>
              <a:ea typeface="微软雅黑 Light" panose="020B0502040204020203" pitchFamily="34" charset="-122"/>
            </a:endParaRPr>
          </a:p>
          <a:p>
            <a:r>
              <a:rPr lang="zh-CN" altLang="zh-CN" dirty="0">
                <a:solidFill>
                  <a:schemeClr val="bg1"/>
                </a:solidFill>
                <a:latin typeface="微软雅黑 Light" panose="020B0502040204020203" pitchFamily="34" charset="-122"/>
                <a:ea typeface="微软雅黑 Light" panose="020B0502040204020203" pitchFamily="34" charset="-122"/>
              </a:rPr>
              <a:t>默认情况下，</a:t>
            </a:r>
            <a:r>
              <a:rPr lang="zh-CN" altLang="en-US" dirty="0">
                <a:solidFill>
                  <a:schemeClr val="bg1"/>
                </a:solidFill>
                <a:latin typeface="微软雅黑 Light" panose="020B0502040204020203" pitchFamily="34" charset="-122"/>
                <a:ea typeface="微软雅黑 Light" panose="020B0502040204020203" pitchFamily="34" charset="-122"/>
              </a:rPr>
              <a:t>云盘</a:t>
            </a:r>
            <a:r>
              <a:rPr lang="zh-CN" altLang="zh-CN" dirty="0">
                <a:solidFill>
                  <a:schemeClr val="bg1"/>
                </a:solidFill>
                <a:latin typeface="微软雅黑 Light" panose="020B0502040204020203" pitchFamily="34" charset="-122"/>
                <a:ea typeface="微软雅黑 Light" panose="020B0502040204020203" pitchFamily="34" charset="-122"/>
              </a:rPr>
              <a:t>只展示自己有权限的文件夹及文件，文件夹有较强的权限管控能力，个人可在团队内进行文件上传、下载、分享、编辑等操作，若无法看到相关操作按钮，证明管理员未配置相关权限给您的账户。</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pic>
        <p:nvPicPr>
          <p:cNvPr id="7" name="图片 6" descr="图形用户界面, 文本, 应用程序, 电子邮件&#10;&#10;描述已自动生成"/>
          <p:cNvPicPr/>
          <p:nvPr/>
        </p:nvPicPr>
        <p:blipFill>
          <a:blip r:embed="rId1">
            <a:extLst>
              <a:ext uri="{28A0092B-C50C-407E-A947-70E740481C1C}">
                <a14:useLocalDpi xmlns:a14="http://schemas.microsoft.com/office/drawing/2010/main" val="0"/>
              </a:ext>
            </a:extLst>
          </a:blip>
          <a:srcRect/>
          <a:stretch>
            <a:fillRect/>
          </a:stretch>
        </p:blipFill>
        <p:spPr bwMode="auto">
          <a:xfrm>
            <a:off x="5635389" y="2099412"/>
            <a:ext cx="6216449" cy="2716752"/>
          </a:xfrm>
          <a:prstGeom prst="rect">
            <a:avLst/>
          </a:prstGeom>
          <a:noFill/>
          <a:ln w="9525" cmpd="sng">
            <a:solidFill>
              <a:srgbClr val="4472C4"/>
            </a:solidFill>
            <a:miter lim="800000"/>
            <a:headEnd/>
            <a:tailEnd/>
          </a:ln>
          <a:effec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48640" y="274320"/>
            <a:ext cx="11073384" cy="5212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第二步、将自己的文件分享给同事</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548640" y="928914"/>
            <a:ext cx="11265989" cy="1200329"/>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云盘</a:t>
            </a:r>
            <a:r>
              <a:rPr lang="zh-CN" altLang="zh-CN" dirty="0">
                <a:solidFill>
                  <a:schemeClr val="bg1"/>
                </a:solidFill>
                <a:latin typeface="微软雅黑 Light" panose="020B0502040204020203" pitchFamily="34" charset="-122"/>
                <a:ea typeface="微软雅黑 Light" panose="020B0502040204020203" pitchFamily="34" charset="-122"/>
              </a:rPr>
              <a:t>可以将个人空间的文件</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zh-CN" dirty="0">
                <a:solidFill>
                  <a:schemeClr val="bg1"/>
                </a:solidFill>
                <a:latin typeface="微软雅黑 Light" panose="020B0502040204020203" pitchFamily="34" charset="-122"/>
                <a:ea typeface="微软雅黑 Light" panose="020B0502040204020203" pitchFamily="34" charset="-122"/>
              </a:rPr>
              <a:t>夹共享给</a:t>
            </a:r>
            <a:r>
              <a:rPr lang="zh-CN" altLang="en-US" dirty="0">
                <a:solidFill>
                  <a:schemeClr val="bg1"/>
                </a:solidFill>
                <a:latin typeface="微软雅黑 Light" panose="020B0502040204020203" pitchFamily="34" charset="-122"/>
                <a:ea typeface="微软雅黑 Light" panose="020B0502040204020203" pitchFamily="34" charset="-122"/>
              </a:rPr>
              <a:t>学校</a:t>
            </a:r>
            <a:r>
              <a:rPr lang="zh-CN" altLang="zh-CN" dirty="0">
                <a:solidFill>
                  <a:schemeClr val="bg1"/>
                </a:solidFill>
                <a:latin typeface="微软雅黑 Light" panose="020B0502040204020203" pitchFamily="34" charset="-122"/>
                <a:ea typeface="微软雅黑 Light" panose="020B0502040204020203" pitchFamily="34" charset="-122"/>
              </a:rPr>
              <a:t>内部使用</a:t>
            </a:r>
            <a:r>
              <a:rPr lang="zh-CN" altLang="en-US" dirty="0">
                <a:solidFill>
                  <a:schemeClr val="bg1"/>
                </a:solidFill>
                <a:latin typeface="微软雅黑 Light" panose="020B0502040204020203" pitchFamily="34" charset="-122"/>
                <a:ea typeface="微软雅黑 Light" panose="020B0502040204020203" pitchFamily="34" charset="-122"/>
              </a:rPr>
              <a:t>云盘</a:t>
            </a:r>
            <a:r>
              <a:rPr lang="zh-CN" altLang="zh-CN" dirty="0">
                <a:solidFill>
                  <a:schemeClr val="bg1"/>
                </a:solidFill>
                <a:latin typeface="微软雅黑 Light" panose="020B0502040204020203" pitchFamily="34" charset="-122"/>
                <a:ea typeface="微软雅黑 Light" panose="020B0502040204020203" pitchFamily="34" charset="-122"/>
              </a:rPr>
              <a:t>的其他成员，还可以为共享的人配置预览、上传、下载、编辑、禁止访问、可见列表、自定义多种权限。</a:t>
            </a:r>
            <a:endParaRPr lang="en-US" altLang="zh-CN" dirty="0">
              <a:solidFill>
                <a:schemeClr val="bg1"/>
              </a:solidFill>
              <a:latin typeface="微软雅黑 Light" panose="020B0502040204020203" pitchFamily="34" charset="-122"/>
              <a:ea typeface="微软雅黑 Light" panose="020B0502040204020203" pitchFamily="34" charset="-122"/>
            </a:endParaRPr>
          </a:p>
          <a:p>
            <a:endParaRPr lang="zh-CN" altLang="zh-CN" dirty="0">
              <a:solidFill>
                <a:schemeClr val="bg1"/>
              </a:solidFill>
              <a:latin typeface="微软雅黑 Light" panose="020B0502040204020203" pitchFamily="34" charset="-122"/>
              <a:ea typeface="微软雅黑 Light" panose="020B0502040204020203" pitchFamily="34" charset="-122"/>
            </a:endParaRPr>
          </a:p>
          <a:p>
            <a:r>
              <a:rPr lang="zh-CN" altLang="zh-CN" dirty="0">
                <a:solidFill>
                  <a:schemeClr val="bg1"/>
                </a:solidFill>
                <a:latin typeface="微软雅黑 Light" panose="020B0502040204020203" pitchFamily="34" charset="-122"/>
                <a:ea typeface="微软雅黑 Light" panose="020B0502040204020203" pitchFamily="34" charset="-122"/>
              </a:rPr>
              <a:t>共享功能使用：右键选中需要共享的文件</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zh-CN" dirty="0">
                <a:solidFill>
                  <a:schemeClr val="bg1"/>
                </a:solidFill>
                <a:latin typeface="微软雅黑 Light" panose="020B0502040204020203" pitchFamily="34" charset="-122"/>
                <a:ea typeface="微软雅黑 Light" panose="020B0502040204020203" pitchFamily="34" charset="-122"/>
              </a:rPr>
              <a:t>夹，在右键菜单中选中共享功能，即弹出共享界面</a:t>
            </a:r>
            <a:r>
              <a:rPr lang="zh-CN" altLang="en-US" dirty="0">
                <a:solidFill>
                  <a:schemeClr val="bg1"/>
                </a:solidFill>
                <a:latin typeface="微软雅黑 Light" panose="020B0502040204020203" pitchFamily="34" charset="-122"/>
                <a:ea typeface="微软雅黑 Light" panose="020B0502040204020203" pitchFamily="34" charset="-122"/>
              </a:rPr>
              <a:t>。</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pic>
        <p:nvPicPr>
          <p:cNvPr id="4" name="图片 3" descr="图形用户界面, 表格&#10;&#10;描述已自动生成"/>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50198" y="2183447"/>
            <a:ext cx="6670267" cy="4540173"/>
          </a:xfrm>
          <a:prstGeom prst="rect">
            <a:avLst/>
          </a:prstGeom>
          <a:noFill/>
          <a:ln w="9525" cmpd="sng">
            <a:solidFill>
              <a:srgbClr val="4472C4"/>
            </a:solidFill>
            <a:miter lim="800000"/>
            <a:headEnd/>
            <a:tailEnd/>
          </a:ln>
          <a:effec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48640" y="274320"/>
            <a:ext cx="11073384" cy="5212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第二步、将自己的文件分享给同事</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548640" y="928914"/>
            <a:ext cx="11265989"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在此界面中，可以通过列出的学校组织架构进行选择需要共享的成员，也可以通过搜索登陆名</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en-US" dirty="0">
                <a:solidFill>
                  <a:schemeClr val="bg1"/>
                </a:solidFill>
                <a:latin typeface="微软雅黑 Light" panose="020B0502040204020203" pitchFamily="34" charset="-122"/>
                <a:ea typeface="微软雅黑 Light" panose="020B0502040204020203" pitchFamily="34" charset="-122"/>
              </a:rPr>
              <a:t>姓名、团队名或邮箱来快速定位，选中的团队和成员，默认是预览权限，用户可在权限显示框点击下拉按钮，重新配置权限。</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pic>
        <p:nvPicPr>
          <p:cNvPr id="4" name="图片 3"/>
          <p:cNvPicPr>
            <a:picLocks noChangeAspect="1"/>
          </p:cNvPicPr>
          <p:nvPr/>
        </p:nvPicPr>
        <p:blipFill>
          <a:blip r:embed="rId1"/>
          <a:stretch>
            <a:fillRect/>
          </a:stretch>
        </p:blipFill>
        <p:spPr>
          <a:xfrm>
            <a:off x="2929333" y="1708631"/>
            <a:ext cx="6330157" cy="4364558"/>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48640" y="274320"/>
            <a:ext cx="11073384" cy="5212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第三步、将自己的文件分享给合作伙伴</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p:cNvSpPr txBox="1"/>
          <p:nvPr/>
        </p:nvSpPr>
        <p:spPr>
          <a:xfrm>
            <a:off x="548640" y="1063791"/>
            <a:ext cx="5271589" cy="4893647"/>
          </a:xfrm>
          <a:prstGeom prst="rect">
            <a:avLst/>
          </a:prstGeom>
          <a:noFill/>
        </p:spPr>
        <p:txBody>
          <a:bodyPr wrap="square" rtlCol="0">
            <a:spAutoFit/>
          </a:bodyPr>
          <a:lstStyle/>
          <a:p>
            <a:r>
              <a:rPr lang="zh-CN" altLang="zh-CN" dirty="0">
                <a:solidFill>
                  <a:schemeClr val="bg1"/>
                </a:solidFill>
                <a:latin typeface="微软雅黑 Light" panose="020B0502040204020203" pitchFamily="34" charset="-122"/>
                <a:ea typeface="微软雅黑 Light" panose="020B0502040204020203" pitchFamily="34" charset="-122"/>
              </a:rPr>
              <a:t>用户可在此界面配置分享链接的权限，其中允许上传、允许下载、允许预览勾选项分别需要用户对此路径拥有上传、下载、预览权限。</a:t>
            </a:r>
            <a:endParaRPr lang="en-US" altLang="zh-CN" dirty="0">
              <a:solidFill>
                <a:schemeClr val="bg1"/>
              </a:solidFill>
              <a:latin typeface="微软雅黑 Light" panose="020B0502040204020203" pitchFamily="34" charset="-122"/>
              <a:ea typeface="微软雅黑 Light" panose="020B0502040204020203" pitchFamily="34" charset="-122"/>
            </a:endParaRPr>
          </a:p>
          <a:p>
            <a:endParaRPr lang="zh-CN" altLang="zh-CN"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备注名：用户可修改链接备注名称；</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允许上传：链接目录时有此勾选项，勾选后，访问者可在链接目录中上传文件；</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允许下载：访问者可下载链接中的文件；</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允许预览文件：访问者可预览链接中支持在线预览的文件；</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文件快照：勾选此项后，不可取消。链接路径下所有文件以副本形式存在，不受源文件内容的增删和更新影响；</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登录认证：访问链接时需要登录</a:t>
            </a:r>
            <a:r>
              <a:rPr lang="zh-CN" altLang="en-US" sz="1400" dirty="0">
                <a:solidFill>
                  <a:schemeClr val="bg1"/>
                </a:solidFill>
                <a:latin typeface="微软雅黑 Light" panose="020B0502040204020203" pitchFamily="34" charset="-122"/>
                <a:ea typeface="微软雅黑 Light" panose="020B0502040204020203" pitchFamily="34" charset="-122"/>
              </a:rPr>
              <a:t>云盘</a:t>
            </a:r>
            <a:r>
              <a:rPr lang="zh-CN" altLang="zh-CN" sz="1400" dirty="0">
                <a:solidFill>
                  <a:schemeClr val="bg1"/>
                </a:solidFill>
                <a:latin typeface="微软雅黑 Light" panose="020B0502040204020203" pitchFamily="34" charset="-122"/>
                <a:ea typeface="微软雅黑 Light" panose="020B0502040204020203" pitchFamily="34" charset="-122"/>
              </a:rPr>
              <a:t>账户认证；</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添加提取码：访问链接时需要输入提取码认证；</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添加链接有效期：链接超过有效期后将无法访问；</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添加水印：勾选“允许下载”后可勾选此项。勾选此项后，文件下载至本地打开将会附带水印效果。</a:t>
            </a:r>
            <a:endParaRPr lang="en-US" altLang="zh-CN" sz="1400" dirty="0">
              <a:solidFill>
                <a:schemeClr val="bg1"/>
              </a:solidFill>
              <a:latin typeface="微软雅黑 Light" panose="020B0502040204020203" pitchFamily="34" charset="-122"/>
              <a:ea typeface="微软雅黑 Light" panose="020B0502040204020203" pitchFamily="34" charset="-122"/>
            </a:endParaRPr>
          </a:p>
          <a:p>
            <a:endParaRPr lang="zh-CN" altLang="zh-CN" sz="1400" dirty="0">
              <a:solidFill>
                <a:schemeClr val="bg1"/>
              </a:solidFill>
              <a:latin typeface="微软雅黑 Light" panose="020B0502040204020203" pitchFamily="34" charset="-122"/>
              <a:ea typeface="微软雅黑 Light" panose="020B0502040204020203" pitchFamily="34" charset="-122"/>
            </a:endParaRPr>
          </a:p>
          <a:p>
            <a:r>
              <a:rPr lang="zh-CN" altLang="zh-CN" sz="1400" dirty="0">
                <a:solidFill>
                  <a:schemeClr val="bg1"/>
                </a:solidFill>
                <a:latin typeface="微软雅黑 Light" panose="020B0502040204020203" pitchFamily="34" charset="-122"/>
                <a:ea typeface="微软雅黑 Light" panose="020B0502040204020203" pitchFamily="34" charset="-122"/>
              </a:rPr>
              <a:t>配置完成的链接可以通过手动复制链接、扫描二维码和邮件发送的方式进行传播，在邮件地址区域填写正确的收件人地址（多个邮箱已分号间隔），点击发送即可，如</a:t>
            </a:r>
            <a:r>
              <a:rPr lang="zh-CN" altLang="en-US" sz="1400" dirty="0">
                <a:solidFill>
                  <a:schemeClr val="bg1"/>
                </a:solidFill>
                <a:latin typeface="微软雅黑 Light" panose="020B0502040204020203" pitchFamily="34" charset="-122"/>
                <a:ea typeface="微软雅黑 Light" panose="020B0502040204020203" pitchFamily="34" charset="-122"/>
              </a:rPr>
              <a:t>右</a:t>
            </a:r>
            <a:r>
              <a:rPr lang="zh-CN" altLang="zh-CN" sz="1400" dirty="0">
                <a:solidFill>
                  <a:schemeClr val="bg1"/>
                </a:solidFill>
                <a:latin typeface="微软雅黑 Light" panose="020B0502040204020203" pitchFamily="34" charset="-122"/>
                <a:ea typeface="微软雅黑 Light" panose="020B0502040204020203" pitchFamily="34" charset="-122"/>
              </a:rPr>
              <a:t>图所示：</a:t>
            </a:r>
            <a:endParaRPr lang="zh-CN" altLang="zh-CN" sz="1400" dirty="0">
              <a:solidFill>
                <a:schemeClr val="bg1"/>
              </a:solidFill>
              <a:latin typeface="微软雅黑 Light" panose="020B0502040204020203" pitchFamily="34" charset="-122"/>
              <a:ea typeface="微软雅黑 Light" panose="020B0502040204020203" pitchFamily="34" charset="-122"/>
            </a:endParaRPr>
          </a:p>
          <a:p>
            <a:endParaRPr kumimoji="1" lang="zh-CN" altLang="en-US" sz="16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6" name="图片 5"/>
          <p:cNvPicPr>
            <a:picLocks noChangeAspect="1"/>
          </p:cNvPicPr>
          <p:nvPr/>
        </p:nvPicPr>
        <p:blipFill>
          <a:blip r:embed="rId1"/>
          <a:stretch>
            <a:fillRect/>
          </a:stretch>
        </p:blipFill>
        <p:spPr>
          <a:xfrm>
            <a:off x="6796595" y="967993"/>
            <a:ext cx="4584383" cy="4893647"/>
          </a:xfrm>
          <a:prstGeom prst="rect">
            <a:avLst/>
          </a:prstGeom>
        </p:spPr>
      </p:pic>
      <p:pic>
        <p:nvPicPr>
          <p:cNvPr id="4" name="图片 3" descr="QR 代码&#10;&#10;描述已自动生成"/>
          <p:cNvPicPr/>
          <p:nvPr/>
        </p:nvPicPr>
        <p:blipFill>
          <a:blip r:embed="rId2"/>
          <a:stretch>
            <a:fillRect/>
          </a:stretch>
        </p:blipFill>
        <p:spPr>
          <a:xfrm>
            <a:off x="6753484" y="944307"/>
            <a:ext cx="4670606" cy="4941021"/>
          </a:xfrm>
          <a:prstGeom prst="rect">
            <a:avLst/>
          </a:prstGeom>
          <a:noFill/>
          <a:ln w="9525" cmpd="sng">
            <a:solidFill>
              <a:srgbClr val="0070C0"/>
            </a:solid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bwMode="gray">
          <a:xfrm>
            <a:off x="4720150" y="2845701"/>
            <a:ext cx="7120157" cy="892788"/>
          </a:xfrm>
          <a:prstGeom prst="rect">
            <a:avLst/>
          </a:prstGeom>
        </p:spPr>
        <p:txBody>
          <a:bodyPr lIns="0" tIns="60949" rIns="121899" bIns="60949" anchor="b" anchorCtr="0"/>
          <a:lstStyle/>
          <a:p>
            <a:pPr lvl="0" algn="ctr">
              <a:lnSpc>
                <a:spcPts val="5800"/>
              </a:lnSpc>
              <a:defRPr/>
            </a:pPr>
            <a:r>
              <a:rPr lang="zh-CN" altLang="en-US" sz="32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Arial" panose="020B0604020202020204" pitchFamily="34" charset="0"/>
              </a:rPr>
              <a:t>别人分享给我的文件怎么查看？</a:t>
            </a:r>
            <a:endParaRPr lang="zh-CN" altLang="en-US" sz="3200" b="1" spc="50" dirty="0">
              <a:ln w="11430"/>
              <a:solidFill>
                <a:schemeClr val="bg1"/>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48640" y="274320"/>
            <a:ext cx="11073384" cy="5212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chemeClr val="bg1"/>
                </a:solidFill>
              </a:rPr>
              <a:t>第一步、查看收到共享的文件</a:t>
            </a:r>
            <a:endParaRPr lang="zh-CN" altLang="en-US" b="1" dirty="0">
              <a:solidFill>
                <a:schemeClr val="bg1"/>
              </a:solidFill>
            </a:endParaRPr>
          </a:p>
        </p:txBody>
      </p:sp>
      <p:sp>
        <p:nvSpPr>
          <p:cNvPr id="3" name="文本框 2"/>
          <p:cNvSpPr txBox="1"/>
          <p:nvPr/>
        </p:nvSpPr>
        <p:spPr>
          <a:xfrm>
            <a:off x="548640" y="1297482"/>
            <a:ext cx="11193417" cy="923330"/>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在收到的共享内， 其他用户共享给你的共享文件</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en-US" dirty="0">
                <a:solidFill>
                  <a:schemeClr val="bg1"/>
                </a:solidFill>
                <a:latin typeface="微软雅黑 Light" panose="020B0502040204020203" pitchFamily="34" charset="-122"/>
                <a:ea typeface="微软雅黑 Light" panose="020B0502040204020203" pitchFamily="34" charset="-122"/>
              </a:rPr>
              <a:t>夹会被统一放在“收到的共享”下呈现，可以对文件</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en-US" dirty="0">
                <a:solidFill>
                  <a:schemeClr val="bg1"/>
                </a:solidFill>
                <a:latin typeface="微软雅黑 Light" panose="020B0502040204020203" pitchFamily="34" charset="-122"/>
                <a:ea typeface="微软雅黑 Light" panose="020B0502040204020203" pitchFamily="34" charset="-122"/>
              </a:rPr>
              <a:t>夹做相应权限的操作。点击收到共享的按钮，进入如下页面。</a:t>
            </a:r>
            <a:endParaRPr lang="en-US" altLang="zh-CN" dirty="0">
              <a:solidFill>
                <a:schemeClr val="bg1"/>
              </a:solidFill>
              <a:latin typeface="微软雅黑 Light" panose="020B0502040204020203" pitchFamily="34" charset="-122"/>
              <a:ea typeface="微软雅黑 Light" panose="020B0502040204020203" pitchFamily="34" charset="-122"/>
            </a:endParaRPr>
          </a:p>
          <a:p>
            <a:r>
              <a:rPr lang="zh-CN" altLang="zh-CN" dirty="0">
                <a:solidFill>
                  <a:schemeClr val="bg1"/>
                </a:solidFill>
                <a:latin typeface="微软雅黑 Light" panose="020B0502040204020203" pitchFamily="34" charset="-122"/>
                <a:ea typeface="微软雅黑 Light" panose="020B0502040204020203" pitchFamily="34" charset="-122"/>
              </a:rPr>
              <a:t>现在，您可以对文件进行修改和编辑，您的权限受到分享人的管控。</a:t>
            </a:r>
            <a:endParaRPr lang="zh-CN" altLang="zh-CN" dirty="0">
              <a:solidFill>
                <a:schemeClr val="bg1"/>
              </a:solidFill>
              <a:latin typeface="微软雅黑 Light" panose="020B0502040204020203" pitchFamily="34" charset="-122"/>
              <a:ea typeface="微软雅黑 Light" panose="020B0502040204020203" pitchFamily="34" charset="-122"/>
            </a:endParaRPr>
          </a:p>
        </p:txBody>
      </p:sp>
      <p:pic>
        <p:nvPicPr>
          <p:cNvPr id="4" name="图片 3" descr="图形用户界面&#10;&#10;中度可信度描述已自动生成"/>
          <p:cNvPicPr/>
          <p:nvPr/>
        </p:nvPicPr>
        <p:blipFill>
          <a:blip r:embed="rId1"/>
          <a:stretch>
            <a:fillRect/>
          </a:stretch>
        </p:blipFill>
        <p:spPr>
          <a:xfrm>
            <a:off x="1233763" y="2497029"/>
            <a:ext cx="9721298" cy="3526399"/>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548640" y="274320"/>
            <a:ext cx="11073384" cy="52120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b="1" dirty="0">
                <a:solidFill>
                  <a:schemeClr val="bg1"/>
                </a:solidFill>
              </a:rPr>
              <a:t>第二步、退出共享</a:t>
            </a:r>
            <a:endParaRPr lang="zh-CN" altLang="en-US" b="1" dirty="0">
              <a:solidFill>
                <a:schemeClr val="bg1"/>
              </a:solidFill>
            </a:endParaRPr>
          </a:p>
        </p:txBody>
      </p:sp>
      <p:sp>
        <p:nvSpPr>
          <p:cNvPr id="3" name="文本框 2"/>
          <p:cNvSpPr txBox="1"/>
          <p:nvPr/>
        </p:nvSpPr>
        <p:spPr>
          <a:xfrm>
            <a:off x="548640" y="1297482"/>
            <a:ext cx="11193417"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如果不需要此共享文件</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en-US" dirty="0">
                <a:solidFill>
                  <a:schemeClr val="bg1"/>
                </a:solidFill>
                <a:latin typeface="微软雅黑 Light" panose="020B0502040204020203" pitchFamily="34" charset="-122"/>
                <a:ea typeface="微软雅黑 Light" panose="020B0502040204020203" pitchFamily="34" charset="-122"/>
              </a:rPr>
              <a:t>夹，还可以主动退出共享，右键选中文件</a:t>
            </a:r>
            <a:r>
              <a:rPr lang="en-US" altLang="zh-CN" dirty="0">
                <a:solidFill>
                  <a:schemeClr val="bg1"/>
                </a:solidFill>
                <a:latin typeface="微软雅黑 Light" panose="020B0502040204020203" pitchFamily="34" charset="-122"/>
                <a:ea typeface="微软雅黑 Light" panose="020B0502040204020203" pitchFamily="34" charset="-122"/>
              </a:rPr>
              <a:t>/</a:t>
            </a:r>
            <a:r>
              <a:rPr lang="zh-CN" altLang="en-US" dirty="0">
                <a:solidFill>
                  <a:schemeClr val="bg1"/>
                </a:solidFill>
                <a:latin typeface="微软雅黑 Light" panose="020B0502040204020203" pitchFamily="34" charset="-122"/>
                <a:ea typeface="微软雅黑 Light" panose="020B0502040204020203" pitchFamily="34" charset="-122"/>
              </a:rPr>
              <a:t>夹，在右键菜单内选中“退出共享”，即可退出此共享文件夹。</a:t>
            </a:r>
            <a:endParaRPr lang="zh-CN" altLang="zh-CN" dirty="0">
              <a:solidFill>
                <a:schemeClr val="bg1"/>
              </a:solidFill>
              <a:latin typeface="微软雅黑 Light" panose="020B0502040204020203" pitchFamily="34" charset="-122"/>
              <a:ea typeface="微软雅黑 Light" panose="020B0502040204020203" pitchFamily="34" charset="-122"/>
            </a:endParaRPr>
          </a:p>
        </p:txBody>
      </p:sp>
      <p:pic>
        <p:nvPicPr>
          <p:cNvPr id="4" name="图片 3" descr="图形用户界面, 应用程序&#10;&#10;描述已自动生成"/>
          <p:cNvPicPr/>
          <p:nvPr/>
        </p:nvPicPr>
        <p:blipFill>
          <a:blip r:embed="rId1">
            <a:extLst>
              <a:ext uri="{28A0092B-C50C-407E-A947-70E740481C1C}">
                <a14:useLocalDpi xmlns:a14="http://schemas.microsoft.com/office/drawing/2010/main" val="0"/>
              </a:ext>
            </a:extLst>
          </a:blip>
          <a:srcRect/>
          <a:stretch>
            <a:fillRect/>
          </a:stretch>
        </p:blipFill>
        <p:spPr bwMode="auto">
          <a:xfrm>
            <a:off x="2073547" y="2346143"/>
            <a:ext cx="8023570" cy="3386999"/>
          </a:xfrm>
          <a:prstGeom prst="rect">
            <a:avLst/>
          </a:prstGeom>
          <a:noFill/>
          <a:ln>
            <a:noFill/>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云盘使用流程</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6" name="图片 5"/>
          <p:cNvPicPr/>
          <p:nvPr/>
        </p:nvPicPr>
        <p:blipFill>
          <a:blip r:embed="rId1"/>
          <a:stretch>
            <a:fillRect/>
          </a:stretch>
        </p:blipFill>
        <p:spPr>
          <a:xfrm>
            <a:off x="1327315" y="933849"/>
            <a:ext cx="9537370" cy="5716688"/>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云盘自助开户</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p:nvPr/>
        </p:nvPicPr>
        <p:blipFill>
          <a:blip r:embed="rId1"/>
          <a:stretch>
            <a:fillRect/>
          </a:stretch>
        </p:blipFill>
        <p:spPr>
          <a:xfrm>
            <a:off x="594213" y="1213973"/>
            <a:ext cx="5274310" cy="3119755"/>
          </a:xfrm>
          <a:prstGeom prst="rect">
            <a:avLst/>
          </a:prstGeom>
        </p:spPr>
      </p:pic>
      <p:pic>
        <p:nvPicPr>
          <p:cNvPr id="5" name="图片 4"/>
          <p:cNvPicPr/>
          <p:nvPr/>
        </p:nvPicPr>
        <p:blipFill>
          <a:blip r:embed="rId2"/>
          <a:stretch>
            <a:fillRect/>
          </a:stretch>
        </p:blipFill>
        <p:spPr>
          <a:xfrm>
            <a:off x="2457866" y="2448559"/>
            <a:ext cx="5870208" cy="2793645"/>
          </a:xfrm>
          <a:prstGeom prst="rect">
            <a:avLst/>
          </a:prstGeom>
        </p:spPr>
      </p:pic>
      <p:pic>
        <p:nvPicPr>
          <p:cNvPr id="7" name="图片 6"/>
          <p:cNvPicPr/>
          <p:nvPr/>
        </p:nvPicPr>
        <p:blipFill>
          <a:blip r:embed="rId3"/>
          <a:stretch>
            <a:fillRect/>
          </a:stretch>
        </p:blipFill>
        <p:spPr>
          <a:xfrm>
            <a:off x="4061948" y="3133894"/>
            <a:ext cx="5504083" cy="2929281"/>
          </a:xfrm>
          <a:prstGeom prst="rect">
            <a:avLst/>
          </a:prstGeom>
        </p:spPr>
      </p:pic>
      <p:pic>
        <p:nvPicPr>
          <p:cNvPr id="8" name="图片 7"/>
          <p:cNvPicPr/>
          <p:nvPr/>
        </p:nvPicPr>
        <p:blipFill>
          <a:blip r:embed="rId4"/>
          <a:stretch>
            <a:fillRect/>
          </a:stretch>
        </p:blipFill>
        <p:spPr>
          <a:xfrm>
            <a:off x="6813989" y="4476480"/>
            <a:ext cx="5274310" cy="227203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en-US" altLang="zh-CN"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OA</a:t>
            </a:r>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单点登录</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p:cNvPicPr/>
          <p:nvPr/>
        </p:nvPicPr>
        <p:blipFill>
          <a:blip r:embed="rId1"/>
          <a:stretch>
            <a:fillRect/>
          </a:stretch>
        </p:blipFill>
        <p:spPr>
          <a:xfrm>
            <a:off x="3458844" y="1187425"/>
            <a:ext cx="8161069" cy="5072699"/>
          </a:xfrm>
          <a:prstGeom prst="rect">
            <a:avLst/>
          </a:prstGeom>
        </p:spPr>
      </p:pic>
      <p:sp>
        <p:nvSpPr>
          <p:cNvPr id="2" name="文本框 1"/>
          <p:cNvSpPr txBox="1"/>
          <p:nvPr/>
        </p:nvSpPr>
        <p:spPr>
          <a:xfrm>
            <a:off x="572087" y="2373933"/>
            <a:ext cx="2783855" cy="1323439"/>
          </a:xfrm>
          <a:prstGeom prst="rect">
            <a:avLst/>
          </a:prstGeom>
          <a:noFill/>
        </p:spPr>
        <p:txBody>
          <a:bodyPr wrap="square" rtlCol="0">
            <a:spAutoFit/>
          </a:bodyPr>
          <a:lstStyle/>
          <a:p>
            <a:r>
              <a:rPr lang="zh-CN" altLang="en-US"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登录至</a:t>
            </a:r>
            <a:r>
              <a:rPr lang="en-US" altLang="zh-CN"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OA</a:t>
            </a:r>
            <a:r>
              <a:rPr lang="zh-CN" altLang="en-US"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系统，点击</a:t>
            </a:r>
            <a:r>
              <a:rPr lang="en-US" altLang="zh-CN"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OA</a:t>
            </a:r>
            <a:r>
              <a:rPr lang="zh-CN" altLang="en-US"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系统中的云盘图标即可自动跳转至当前用户云盘</a:t>
            </a:r>
            <a:endParaRPr lang="zh-CN" altLang="en-US"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企业微信单点登录</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572087" y="2373933"/>
            <a:ext cx="2783855" cy="1323439"/>
          </a:xfrm>
          <a:prstGeom prst="rect">
            <a:avLst/>
          </a:prstGeom>
          <a:noFill/>
        </p:spPr>
        <p:txBody>
          <a:bodyPr wrap="square" rtlCol="0">
            <a:spAutoFit/>
          </a:bodyPr>
          <a:lstStyle/>
          <a:p>
            <a:r>
              <a:rPr lang="zh-CN" altLang="en-US"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rPr>
              <a:t>登录企业微信后点击企业微信中的云盘链接即可自动跳转至当前用户云盘</a:t>
            </a:r>
            <a:endParaRPr lang="zh-CN" altLang="en-US" sz="2000" dirty="0">
              <a:solidFill>
                <a:schemeClr val="bg1"/>
              </a:solidFill>
              <a:latin typeface="微软雅黑 Light" panose="020B0502040204020203" pitchFamily="34" charset="-122"/>
              <a:ea typeface="微软雅黑 Light" panose="020B0502040204020203" pitchFamily="34" charset="-122"/>
              <a:cs typeface="Arial" panose="020B0604020202020204" pitchFamily="34" charset="0"/>
            </a:endParaRPr>
          </a:p>
        </p:txBody>
      </p:sp>
      <p:pic>
        <p:nvPicPr>
          <p:cNvPr id="5" name="图片 4"/>
          <p:cNvPicPr/>
          <p:nvPr/>
        </p:nvPicPr>
        <p:blipFill>
          <a:blip r:embed="rId1"/>
          <a:stretch>
            <a:fillRect/>
          </a:stretch>
        </p:blipFill>
        <p:spPr>
          <a:xfrm>
            <a:off x="4084263" y="1242498"/>
            <a:ext cx="2316900" cy="5130997"/>
          </a:xfrm>
          <a:prstGeom prst="rect">
            <a:avLst/>
          </a:prstGeom>
        </p:spPr>
      </p:pic>
      <p:pic>
        <p:nvPicPr>
          <p:cNvPr id="6" name="图片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9661" y="1242498"/>
            <a:ext cx="2316900" cy="5130996"/>
          </a:xfrm>
          <a:prstGeom prst="rect">
            <a:avLst/>
          </a:prstGeom>
          <a:noFill/>
          <a:ln>
            <a:noFill/>
          </a:ln>
        </p:spPr>
      </p:pic>
      <p:sp>
        <p:nvSpPr>
          <p:cNvPr id="3" name="箭头: 右 2"/>
          <p:cNvSpPr/>
          <p:nvPr/>
        </p:nvSpPr>
        <p:spPr>
          <a:xfrm>
            <a:off x="6700564" y="2782669"/>
            <a:ext cx="972855" cy="646331"/>
          </a:xfrm>
          <a:custGeom>
            <a:avLst/>
            <a:gdLst>
              <a:gd name="connsiteX0" fmla="*/ 0 w 972855"/>
              <a:gd name="connsiteY0" fmla="*/ 161583 h 646331"/>
              <a:gd name="connsiteX1" fmla="*/ 311851 w 972855"/>
              <a:gd name="connsiteY1" fmla="*/ 161583 h 646331"/>
              <a:gd name="connsiteX2" fmla="*/ 649690 w 972855"/>
              <a:gd name="connsiteY2" fmla="*/ 161583 h 646331"/>
              <a:gd name="connsiteX3" fmla="*/ 649690 w 972855"/>
              <a:gd name="connsiteY3" fmla="*/ 0 h 646331"/>
              <a:gd name="connsiteX4" fmla="*/ 972855 w 972855"/>
              <a:gd name="connsiteY4" fmla="*/ 323166 h 646331"/>
              <a:gd name="connsiteX5" fmla="*/ 649690 w 972855"/>
              <a:gd name="connsiteY5" fmla="*/ 646331 h 646331"/>
              <a:gd name="connsiteX6" fmla="*/ 649690 w 972855"/>
              <a:gd name="connsiteY6" fmla="*/ 484748 h 646331"/>
              <a:gd name="connsiteX7" fmla="*/ 337839 w 972855"/>
              <a:gd name="connsiteY7" fmla="*/ 484748 h 646331"/>
              <a:gd name="connsiteX8" fmla="*/ 0 w 972855"/>
              <a:gd name="connsiteY8" fmla="*/ 484748 h 646331"/>
              <a:gd name="connsiteX9" fmla="*/ 0 w 972855"/>
              <a:gd name="connsiteY9" fmla="*/ 16158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2855" h="646331" fill="none" extrusionOk="0">
                <a:moveTo>
                  <a:pt x="0" y="161583"/>
                </a:moveTo>
                <a:cubicBezTo>
                  <a:pt x="143665" y="128936"/>
                  <a:pt x="193348" y="192377"/>
                  <a:pt x="311851" y="161583"/>
                </a:cubicBezTo>
                <a:cubicBezTo>
                  <a:pt x="430354" y="130789"/>
                  <a:pt x="560966" y="163000"/>
                  <a:pt x="649690" y="161583"/>
                </a:cubicBezTo>
                <a:cubicBezTo>
                  <a:pt x="642777" y="123424"/>
                  <a:pt x="653701" y="35023"/>
                  <a:pt x="649690" y="0"/>
                </a:cubicBezTo>
                <a:cubicBezTo>
                  <a:pt x="730023" y="61137"/>
                  <a:pt x="828506" y="202033"/>
                  <a:pt x="972855" y="323166"/>
                </a:cubicBezTo>
                <a:cubicBezTo>
                  <a:pt x="857994" y="502311"/>
                  <a:pt x="766992" y="457870"/>
                  <a:pt x="649690" y="646331"/>
                </a:cubicBezTo>
                <a:cubicBezTo>
                  <a:pt x="648751" y="600508"/>
                  <a:pt x="652093" y="552482"/>
                  <a:pt x="649690" y="484748"/>
                </a:cubicBezTo>
                <a:cubicBezTo>
                  <a:pt x="537247" y="488100"/>
                  <a:pt x="442713" y="466842"/>
                  <a:pt x="337839" y="484748"/>
                </a:cubicBezTo>
                <a:cubicBezTo>
                  <a:pt x="232965" y="502654"/>
                  <a:pt x="74408" y="479760"/>
                  <a:pt x="0" y="484748"/>
                </a:cubicBezTo>
                <a:cubicBezTo>
                  <a:pt x="-20638" y="388066"/>
                  <a:pt x="3091" y="306297"/>
                  <a:pt x="0" y="161583"/>
                </a:cubicBezTo>
                <a:close/>
              </a:path>
              <a:path w="972855" h="646331" stroke="0" extrusionOk="0">
                <a:moveTo>
                  <a:pt x="0" y="161583"/>
                </a:moveTo>
                <a:cubicBezTo>
                  <a:pt x="103559" y="147823"/>
                  <a:pt x="249178" y="178414"/>
                  <a:pt x="311851" y="161583"/>
                </a:cubicBezTo>
                <a:cubicBezTo>
                  <a:pt x="374524" y="144752"/>
                  <a:pt x="528203" y="175063"/>
                  <a:pt x="649690" y="161583"/>
                </a:cubicBezTo>
                <a:cubicBezTo>
                  <a:pt x="638210" y="88810"/>
                  <a:pt x="655957" y="33352"/>
                  <a:pt x="649690" y="0"/>
                </a:cubicBezTo>
                <a:cubicBezTo>
                  <a:pt x="751972" y="97949"/>
                  <a:pt x="885738" y="250339"/>
                  <a:pt x="972855" y="323166"/>
                </a:cubicBezTo>
                <a:cubicBezTo>
                  <a:pt x="862275" y="458427"/>
                  <a:pt x="749793" y="500501"/>
                  <a:pt x="649690" y="646331"/>
                </a:cubicBezTo>
                <a:cubicBezTo>
                  <a:pt x="638171" y="589472"/>
                  <a:pt x="653985" y="519714"/>
                  <a:pt x="649690" y="484748"/>
                </a:cubicBezTo>
                <a:cubicBezTo>
                  <a:pt x="556505" y="494401"/>
                  <a:pt x="412241" y="465066"/>
                  <a:pt x="318348" y="484748"/>
                </a:cubicBezTo>
                <a:cubicBezTo>
                  <a:pt x="224455" y="504430"/>
                  <a:pt x="141132" y="456552"/>
                  <a:pt x="0" y="484748"/>
                </a:cubicBezTo>
                <a:cubicBezTo>
                  <a:pt x="-29392" y="377638"/>
                  <a:pt x="6408" y="246228"/>
                  <a:pt x="0" y="161583"/>
                </a:cubicBezTo>
                <a:close/>
              </a:path>
            </a:pathLst>
          </a:custGeom>
          <a:solidFill>
            <a:srgbClr val="93BBD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highlight>
                <a:srgbClr val="93BBD9"/>
              </a:high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474028" y="207463"/>
            <a:ext cx="9537371" cy="646331"/>
          </a:xfrm>
          <a:prstGeom prst="rect">
            <a:avLst/>
          </a:prstGeom>
        </p:spPr>
        <p:txBody>
          <a:bodyPr wrap="square">
            <a:spAutoFit/>
          </a:bodyPr>
          <a:lstStyle/>
          <a:p>
            <a:r>
              <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客户端登录、安装</a:t>
            </a:r>
            <a:endParaRPr lang="zh-CN" altLang="en-US" sz="3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3"/>
          <p:cNvSpPr>
            <a:spLocks noGrp="1" noChangeArrowheads="1"/>
          </p:cNvSpPr>
          <p:nvPr>
            <p:ph sz="half" idx="4294967295"/>
          </p:nvPr>
        </p:nvSpPr>
        <p:spPr>
          <a:xfrm>
            <a:off x="757010" y="1023156"/>
            <a:ext cx="11130190" cy="1943100"/>
          </a:xfrm>
        </p:spPr>
        <p:txBody>
          <a:bodyPr vert="horz" lIns="0" tIns="0" rIns="0" bIns="0" rtlCol="0">
            <a:normAutofit/>
          </a:bodyPr>
          <a:lstStyle/>
          <a:p>
            <a:pPr>
              <a:lnSpc>
                <a:spcPct val="100000"/>
              </a:lnSpc>
              <a:buClr>
                <a:srgbClr val="A9D9FF"/>
              </a:buClr>
            </a:pP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登录地址：</a:t>
            </a:r>
            <a:r>
              <a:rPr lang="en-US" altLang="zh-CN" sz="18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800" b="1" dirty="0">
                <a:solidFill>
                  <a:schemeClr val="bg1"/>
                </a:solidFill>
                <a:latin typeface="微软雅黑" panose="020B0503020204020204" pitchFamily="34" charset="-122"/>
                <a:ea typeface="微软雅黑" panose="020B0503020204020204" pitchFamily="34" charset="-122"/>
                <a:hlinkClick r:id="rId1"/>
              </a:rPr>
              <a:t>http://pan.jhun.edu.cn</a:t>
            </a:r>
            <a:endParaRPr lang="en-US" altLang="zh-CN" sz="1800" b="1"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用户名为工号，密码首次登录默认</a:t>
            </a:r>
            <a:r>
              <a:rPr lang="en-US" altLang="zh-CN" sz="1800" dirty="0">
                <a:solidFill>
                  <a:schemeClr val="bg1"/>
                </a:solidFill>
                <a:highlight>
                  <a:srgbClr val="141C27"/>
                </a:highlight>
                <a:latin typeface="微软雅黑" panose="020B0503020204020204" pitchFamily="34" charset="-122"/>
                <a:ea typeface="微软雅黑" panose="020B0503020204020204" pitchFamily="34" charset="-122"/>
              </a:rPr>
              <a:t>Ab!(</a:t>
            </a:r>
            <a:r>
              <a:rPr lang="zh-CN" altLang="en-US" sz="1800" dirty="0">
                <a:solidFill>
                  <a:schemeClr val="bg1"/>
                </a:solidFill>
                <a:highlight>
                  <a:srgbClr val="141C27"/>
                </a:highlight>
                <a:latin typeface="微软雅黑" panose="020B0503020204020204" pitchFamily="34" charset="-122"/>
                <a:ea typeface="微软雅黑" panose="020B0503020204020204" pitchFamily="34" charset="-122"/>
              </a:rPr>
              <a:t>身份证后六位</a:t>
            </a:r>
            <a:r>
              <a:rPr lang="en-US" altLang="zh-CN" sz="1800" dirty="0">
                <a:solidFill>
                  <a:schemeClr val="bg1"/>
                </a:solidFill>
                <a:highlight>
                  <a:srgbClr val="141C27"/>
                </a:highlight>
                <a:latin typeface="微软雅黑" panose="020B0503020204020204" pitchFamily="34" charset="-122"/>
                <a:ea typeface="微软雅黑" panose="020B0503020204020204" pitchFamily="34" charset="-122"/>
              </a:rPr>
              <a:t>)</a:t>
            </a:r>
            <a:r>
              <a:rPr lang="zh-CN" altLang="en-US" sz="1800" dirty="0">
                <a:solidFill>
                  <a:schemeClr val="bg1"/>
                </a:solidFill>
                <a:latin typeface="微软雅黑" panose="020B0503020204020204" pitchFamily="34" charset="-122"/>
                <a:ea typeface="微软雅黑" panose="020B0503020204020204" pitchFamily="34" charset="-122"/>
              </a:rPr>
              <a:t>如：</a:t>
            </a:r>
            <a:r>
              <a:rPr lang="en-US" altLang="zh-CN" sz="1800" dirty="0">
                <a:solidFill>
                  <a:schemeClr val="bg1"/>
                </a:solidFill>
                <a:latin typeface="微软雅黑" panose="020B0503020204020204" pitchFamily="34" charset="-122"/>
                <a:ea typeface="微软雅黑" panose="020B0503020204020204" pitchFamily="34" charset="-122"/>
              </a:rPr>
              <a:t>Ab!123456</a:t>
            </a:r>
            <a:r>
              <a:rPr lang="zh-CN" altLang="en-US" sz="1800" dirty="0">
                <a:solidFill>
                  <a:schemeClr val="bg1"/>
                </a:solidFill>
                <a:latin typeface="微软雅黑" panose="020B0503020204020204" pitchFamily="34" charset="-122"/>
                <a:ea typeface="微软雅黑" panose="020B0503020204020204" pitchFamily="34" charset="-122"/>
              </a:rPr>
              <a:t>，登录后需尽快修改密码。</a:t>
            </a:r>
            <a:endParaRPr lang="en-US" altLang="zh-CN" sz="18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r>
              <a:rPr lang="zh-CN" altLang="en-US" sz="1800" dirty="0">
                <a:solidFill>
                  <a:schemeClr val="bg1"/>
                </a:solidFill>
                <a:latin typeface="微软雅黑" panose="020B0503020204020204" pitchFamily="34" charset="-122"/>
                <a:ea typeface="微软雅黑" panose="020B0503020204020204" pitchFamily="34" charset="-122"/>
              </a:rPr>
              <a:t>支持</a:t>
            </a:r>
            <a:r>
              <a:rPr lang="en-US" altLang="zh-CN" sz="1800" dirty="0">
                <a:solidFill>
                  <a:schemeClr val="bg1"/>
                </a:solidFill>
                <a:latin typeface="微软雅黑" panose="020B0503020204020204" pitchFamily="34" charset="-122"/>
                <a:ea typeface="微软雅黑" panose="020B0503020204020204" pitchFamily="34" charset="-122"/>
              </a:rPr>
              <a:t>PC</a:t>
            </a:r>
            <a:r>
              <a:rPr lang="zh-CN" altLang="en-US" sz="1800" dirty="0">
                <a:solidFill>
                  <a:schemeClr val="bg1"/>
                </a:solidFill>
                <a:latin typeface="微软雅黑" panose="020B0503020204020204" pitchFamily="34" charset="-122"/>
                <a:ea typeface="微软雅黑" panose="020B0503020204020204" pitchFamily="34" charset="-122"/>
              </a:rPr>
              <a:t>客户端登录、移动端登录。</a:t>
            </a:r>
            <a:endParaRPr lang="en-US" altLang="zh-CN" sz="1800" dirty="0">
              <a:solidFill>
                <a:schemeClr val="bg1"/>
              </a:solidFill>
              <a:latin typeface="微软雅黑" panose="020B0503020204020204" pitchFamily="34" charset="-122"/>
              <a:ea typeface="微软雅黑" panose="020B0503020204020204" pitchFamily="34" charset="-122"/>
            </a:endParaRPr>
          </a:p>
          <a:p>
            <a:pPr>
              <a:lnSpc>
                <a:spcPct val="100000"/>
              </a:lnSpc>
              <a:buClr>
                <a:srgbClr val="A9D9FF"/>
              </a:buClr>
            </a:pP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5762355" y="2686352"/>
            <a:ext cx="5964866" cy="3506569"/>
          </a:xfrm>
          <a:prstGeom prst="rect">
            <a:avLst/>
          </a:prstGeom>
        </p:spPr>
      </p:pic>
      <p:pic>
        <p:nvPicPr>
          <p:cNvPr id="3" name="图片 2"/>
          <p:cNvPicPr>
            <a:picLocks noChangeAspect="1"/>
          </p:cNvPicPr>
          <p:nvPr/>
        </p:nvPicPr>
        <p:blipFill>
          <a:blip r:embed="rId3"/>
          <a:stretch>
            <a:fillRect/>
          </a:stretch>
        </p:blipFill>
        <p:spPr>
          <a:xfrm>
            <a:off x="757010" y="2649352"/>
            <a:ext cx="3605239" cy="3652864"/>
          </a:xfrm>
          <a:prstGeom prst="rect">
            <a:avLst/>
          </a:prstGeom>
        </p:spPr>
      </p:pic>
      <p:sp>
        <p:nvSpPr>
          <p:cNvPr id="2" name="矩形 1"/>
          <p:cNvSpPr/>
          <p:nvPr/>
        </p:nvSpPr>
        <p:spPr>
          <a:xfrm>
            <a:off x="970961" y="5995447"/>
            <a:ext cx="838985" cy="2356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 name="文本框 3"/>
          <p:cNvSpPr txBox="1"/>
          <p:nvPr/>
        </p:nvSpPr>
        <p:spPr>
          <a:xfrm>
            <a:off x="757010" y="6386035"/>
            <a:ext cx="2840335" cy="369332"/>
          </a:xfrm>
          <a:prstGeom prst="rect">
            <a:avLst/>
          </a:prstGeom>
          <a:noFill/>
        </p:spPr>
        <p:txBody>
          <a:bodyPr wrap="square" rtlCol="0">
            <a:spAutoFit/>
          </a:bodyPr>
          <a:lstStyle/>
          <a:p>
            <a:r>
              <a:rPr lang="zh-CN" altLang="en-US" dirty="0">
                <a:solidFill>
                  <a:schemeClr val="bg1"/>
                </a:solidFill>
              </a:rPr>
              <a:t>点击此处下载客户端</a:t>
            </a:r>
            <a:endParaRPr lang="zh-CN" altLang="en-US" dirty="0">
              <a:solidFill>
                <a:schemeClr val="bg1"/>
              </a:solidFill>
            </a:endParaRPr>
          </a:p>
        </p:txBody>
      </p:sp>
      <p:sp>
        <p:nvSpPr>
          <p:cNvPr id="8" name="箭头: 右 7"/>
          <p:cNvSpPr/>
          <p:nvPr/>
        </p:nvSpPr>
        <p:spPr>
          <a:xfrm>
            <a:off x="4629521" y="3891745"/>
            <a:ext cx="972855" cy="646331"/>
          </a:xfrm>
          <a:custGeom>
            <a:avLst/>
            <a:gdLst>
              <a:gd name="connsiteX0" fmla="*/ 0 w 972855"/>
              <a:gd name="connsiteY0" fmla="*/ 161583 h 646331"/>
              <a:gd name="connsiteX1" fmla="*/ 311851 w 972855"/>
              <a:gd name="connsiteY1" fmla="*/ 161583 h 646331"/>
              <a:gd name="connsiteX2" fmla="*/ 649690 w 972855"/>
              <a:gd name="connsiteY2" fmla="*/ 161583 h 646331"/>
              <a:gd name="connsiteX3" fmla="*/ 649690 w 972855"/>
              <a:gd name="connsiteY3" fmla="*/ 0 h 646331"/>
              <a:gd name="connsiteX4" fmla="*/ 972855 w 972855"/>
              <a:gd name="connsiteY4" fmla="*/ 323166 h 646331"/>
              <a:gd name="connsiteX5" fmla="*/ 649690 w 972855"/>
              <a:gd name="connsiteY5" fmla="*/ 646331 h 646331"/>
              <a:gd name="connsiteX6" fmla="*/ 649690 w 972855"/>
              <a:gd name="connsiteY6" fmla="*/ 484748 h 646331"/>
              <a:gd name="connsiteX7" fmla="*/ 337839 w 972855"/>
              <a:gd name="connsiteY7" fmla="*/ 484748 h 646331"/>
              <a:gd name="connsiteX8" fmla="*/ 0 w 972855"/>
              <a:gd name="connsiteY8" fmla="*/ 484748 h 646331"/>
              <a:gd name="connsiteX9" fmla="*/ 0 w 972855"/>
              <a:gd name="connsiteY9" fmla="*/ 161583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2855" h="646331" fill="none" extrusionOk="0">
                <a:moveTo>
                  <a:pt x="0" y="161583"/>
                </a:moveTo>
                <a:cubicBezTo>
                  <a:pt x="143665" y="128936"/>
                  <a:pt x="193348" y="192377"/>
                  <a:pt x="311851" y="161583"/>
                </a:cubicBezTo>
                <a:cubicBezTo>
                  <a:pt x="430354" y="130789"/>
                  <a:pt x="560966" y="163000"/>
                  <a:pt x="649690" y="161583"/>
                </a:cubicBezTo>
                <a:cubicBezTo>
                  <a:pt x="642777" y="123424"/>
                  <a:pt x="653701" y="35023"/>
                  <a:pt x="649690" y="0"/>
                </a:cubicBezTo>
                <a:cubicBezTo>
                  <a:pt x="730023" y="61137"/>
                  <a:pt x="828506" y="202033"/>
                  <a:pt x="972855" y="323166"/>
                </a:cubicBezTo>
                <a:cubicBezTo>
                  <a:pt x="857994" y="502311"/>
                  <a:pt x="766992" y="457870"/>
                  <a:pt x="649690" y="646331"/>
                </a:cubicBezTo>
                <a:cubicBezTo>
                  <a:pt x="648751" y="600508"/>
                  <a:pt x="652093" y="552482"/>
                  <a:pt x="649690" y="484748"/>
                </a:cubicBezTo>
                <a:cubicBezTo>
                  <a:pt x="537247" y="488100"/>
                  <a:pt x="442713" y="466842"/>
                  <a:pt x="337839" y="484748"/>
                </a:cubicBezTo>
                <a:cubicBezTo>
                  <a:pt x="232965" y="502654"/>
                  <a:pt x="74408" y="479760"/>
                  <a:pt x="0" y="484748"/>
                </a:cubicBezTo>
                <a:cubicBezTo>
                  <a:pt x="-20638" y="388066"/>
                  <a:pt x="3091" y="306297"/>
                  <a:pt x="0" y="161583"/>
                </a:cubicBezTo>
                <a:close/>
              </a:path>
              <a:path w="972855" h="646331" stroke="0" extrusionOk="0">
                <a:moveTo>
                  <a:pt x="0" y="161583"/>
                </a:moveTo>
                <a:cubicBezTo>
                  <a:pt x="103559" y="147823"/>
                  <a:pt x="249178" y="178414"/>
                  <a:pt x="311851" y="161583"/>
                </a:cubicBezTo>
                <a:cubicBezTo>
                  <a:pt x="374524" y="144752"/>
                  <a:pt x="528203" y="175063"/>
                  <a:pt x="649690" y="161583"/>
                </a:cubicBezTo>
                <a:cubicBezTo>
                  <a:pt x="638210" y="88810"/>
                  <a:pt x="655957" y="33352"/>
                  <a:pt x="649690" y="0"/>
                </a:cubicBezTo>
                <a:cubicBezTo>
                  <a:pt x="751972" y="97949"/>
                  <a:pt x="885738" y="250339"/>
                  <a:pt x="972855" y="323166"/>
                </a:cubicBezTo>
                <a:cubicBezTo>
                  <a:pt x="862275" y="458427"/>
                  <a:pt x="749793" y="500501"/>
                  <a:pt x="649690" y="646331"/>
                </a:cubicBezTo>
                <a:cubicBezTo>
                  <a:pt x="638171" y="589472"/>
                  <a:pt x="653985" y="519714"/>
                  <a:pt x="649690" y="484748"/>
                </a:cubicBezTo>
                <a:cubicBezTo>
                  <a:pt x="556505" y="494401"/>
                  <a:pt x="412241" y="465066"/>
                  <a:pt x="318348" y="484748"/>
                </a:cubicBezTo>
                <a:cubicBezTo>
                  <a:pt x="224455" y="504430"/>
                  <a:pt x="141132" y="456552"/>
                  <a:pt x="0" y="484748"/>
                </a:cubicBezTo>
                <a:cubicBezTo>
                  <a:pt x="-29392" y="377638"/>
                  <a:pt x="6408" y="246228"/>
                  <a:pt x="0" y="161583"/>
                </a:cubicBezTo>
                <a:close/>
              </a:path>
            </a:pathLst>
          </a:custGeom>
          <a:solidFill>
            <a:srgbClr val="93BBD9"/>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highlight>
                <a:srgbClr val="93BBD9"/>
              </a:highligh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主题">
  <a:themeElements>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0.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1.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2.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3.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4.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5.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6.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7.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8.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19.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2.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20.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21.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22.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23.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24.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3.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4.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5.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6.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7.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8.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ppt/theme/themeOverride9.xml><?xml version="1.0" encoding="utf-8"?>
<a:themeOverride xmlns:a="http://schemas.openxmlformats.org/drawingml/2006/main">
  <a:clrScheme name="自定义 2">
    <a:dk1>
      <a:srgbClr val="000000"/>
    </a:dk1>
    <a:lt1>
      <a:srgbClr val="FFFFFF"/>
    </a:lt1>
    <a:dk2>
      <a:srgbClr val="768395"/>
    </a:dk2>
    <a:lt2>
      <a:srgbClr val="F0F0F0"/>
    </a:lt2>
    <a:accent1>
      <a:srgbClr val="2057A6"/>
    </a:accent1>
    <a:accent2>
      <a:srgbClr val="1B9ACC"/>
    </a:accent2>
    <a:accent3>
      <a:srgbClr val="75B729"/>
    </a:accent3>
    <a:accent4>
      <a:srgbClr val="833991"/>
    </a:accent4>
    <a:accent5>
      <a:srgbClr val="727B7A"/>
    </a:accent5>
    <a:accent6>
      <a:srgbClr val="B0AFAF"/>
    </a:accent6>
    <a:hlink>
      <a:srgbClr val="4472C4"/>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4955</Words>
  <Application>WPS 演示</Application>
  <PresentationFormat>宽屏</PresentationFormat>
  <Paragraphs>324</Paragraphs>
  <Slides>50</Slides>
  <Notes>48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50</vt:i4>
      </vt:variant>
    </vt:vector>
  </HeadingPairs>
  <TitlesOfParts>
    <vt:vector size="60" baseType="lpstr">
      <vt:lpstr>Arial</vt:lpstr>
      <vt:lpstr>宋体</vt:lpstr>
      <vt:lpstr>Wingdings</vt:lpstr>
      <vt:lpstr>微软雅黑</vt:lpstr>
      <vt:lpstr>微软雅黑 Light</vt:lpstr>
      <vt:lpstr>Arial</vt:lpstr>
      <vt:lpstr>Arial Unicode MS</vt:lpstr>
      <vt:lpstr>Calibri</vt:lpstr>
      <vt:lpstr>Calibri</vt:lpstr>
      <vt:lpstr>Office 主题</vt:lpstr>
      <vt:lpstr>江汉大学智慧云盘产品培训分享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赵天齐</dc:creator>
  <cp:lastModifiedBy>Administrator</cp:lastModifiedBy>
  <cp:revision>346</cp:revision>
  <dcterms:created xsi:type="dcterms:W3CDTF">2017-11-15T07:13:00Z</dcterms:created>
  <dcterms:modified xsi:type="dcterms:W3CDTF">2022-06-17T03:13:10Z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2052-11.8.6.8811</vt:lpwstr>
  </property>
</Properties>
</file>